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4" r:id="rId4"/>
    <p:sldId id="258" r:id="rId5"/>
    <p:sldId id="259" r:id="rId6"/>
    <p:sldId id="260" r:id="rId7"/>
    <p:sldId id="261" r:id="rId8"/>
    <p:sldId id="283" r:id="rId9"/>
    <p:sldId id="276" r:id="rId10"/>
    <p:sldId id="277" r:id="rId11"/>
    <p:sldId id="275" r:id="rId12"/>
    <p:sldId id="278" r:id="rId13"/>
    <p:sldId id="279" r:id="rId14"/>
    <p:sldId id="263" r:id="rId15"/>
    <p:sldId id="280" r:id="rId16"/>
    <p:sldId id="264" r:id="rId17"/>
    <p:sldId id="265" r:id="rId18"/>
    <p:sldId id="266" r:id="rId19"/>
    <p:sldId id="281" r:id="rId20"/>
    <p:sldId id="267" r:id="rId21"/>
    <p:sldId id="282" r:id="rId22"/>
    <p:sldId id="268" r:id="rId23"/>
    <p:sldId id="269" r:id="rId24"/>
    <p:sldId id="270" r:id="rId25"/>
    <p:sldId id="271" r:id="rId26"/>
    <p:sldId id="272" r:id="rId27"/>
    <p:sldId id="273"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23/09/2016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260648"/>
            <a:ext cx="7772400" cy="1470025"/>
          </a:xfrm>
        </p:spPr>
        <p:txBody>
          <a:bodyPr>
            <a:normAutofit/>
          </a:bodyPr>
          <a:lstStyle/>
          <a:p>
            <a:r>
              <a:rPr lang="es-CO" sz="4800" b="1" dirty="0" smtClean="0"/>
              <a:t>LA IGLESIA LOCAL</a:t>
            </a:r>
            <a:endParaRPr lang="es-CO" sz="4800" b="1" dirty="0"/>
          </a:p>
        </p:txBody>
      </p:sp>
      <p:sp>
        <p:nvSpPr>
          <p:cNvPr id="3" name="2 Subtítulo"/>
          <p:cNvSpPr>
            <a:spLocks noGrp="1"/>
          </p:cNvSpPr>
          <p:nvPr>
            <p:ph type="subTitle" idx="1"/>
          </p:nvPr>
        </p:nvSpPr>
        <p:spPr>
          <a:xfrm>
            <a:off x="1403648" y="5661248"/>
            <a:ext cx="6400800" cy="888504"/>
          </a:xfrm>
        </p:spPr>
        <p:txBody>
          <a:bodyPr>
            <a:normAutofit fontScale="77500" lnSpcReduction="20000"/>
          </a:bodyPr>
          <a:lstStyle/>
          <a:p>
            <a:endParaRPr lang="es-CO" dirty="0" smtClean="0"/>
          </a:p>
          <a:p>
            <a:r>
              <a:rPr lang="es-CO" sz="3800" b="1" u="sng" dirty="0" smtClean="0"/>
              <a:t>1COR.12:12-31.</a:t>
            </a:r>
            <a:endParaRPr lang="es-CO" sz="3800" b="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1628800"/>
            <a:ext cx="5688633" cy="4032448"/>
          </a:xfrm>
          <a:prstGeom prst="rect">
            <a:avLst/>
          </a:prstGeom>
          <a:noFill/>
          <a:ln>
            <a:noFill/>
          </a:ln>
          <a:effectLst/>
          <a:scene3d>
            <a:camera prst="orthographicFront"/>
            <a:lightRig rig="threePt" dir="t"/>
          </a:scene3d>
          <a:sp3d>
            <a:bevelT w="139700" h="139700" prst="divo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6422492"/>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lstStyle/>
          <a:p>
            <a:r>
              <a:rPr lang="es-CO" dirty="0" smtClean="0"/>
              <a:t>TEXTO 1.COR.12.27.</a:t>
            </a:r>
            <a:endParaRPr lang="es-CO" dirty="0"/>
          </a:p>
        </p:txBody>
      </p:sp>
      <p:sp>
        <p:nvSpPr>
          <p:cNvPr id="3" name="2 Marcador de contenido"/>
          <p:cNvSpPr>
            <a:spLocks noGrp="1"/>
          </p:cNvSpPr>
          <p:nvPr>
            <p:ph idx="1"/>
          </p:nvPr>
        </p:nvSpPr>
        <p:spPr>
          <a:xfrm>
            <a:off x="457200" y="1600200"/>
            <a:ext cx="5842992" cy="4925144"/>
          </a:xfrm>
          <a:solidFill>
            <a:schemeClr val="accent3">
              <a:lumMod val="40000"/>
              <a:lumOff val="60000"/>
            </a:schemeClr>
          </a:solidFill>
          <a:scene3d>
            <a:camera prst="orthographicFront"/>
            <a:lightRig rig="threePt" dir="t"/>
          </a:scene3d>
          <a:sp3d>
            <a:bevelT w="139700" h="139700" prst="divot"/>
          </a:sp3d>
        </p:spPr>
        <p:txBody>
          <a:bodyPr>
            <a:normAutofit fontScale="92500" lnSpcReduction="20000"/>
          </a:bodyPr>
          <a:lstStyle/>
          <a:p>
            <a:r>
              <a:rPr lang="es-CO" dirty="0"/>
              <a:t>En </a:t>
            </a:r>
            <a:r>
              <a:rPr lang="es-CO" dirty="0" smtClean="0"/>
              <a:t>este estudio veremos </a:t>
            </a:r>
            <a:r>
              <a:rPr lang="es-CO" dirty="0"/>
              <a:t>el gran plan de Dios, cómo Él está llamando un pueblo de la familia pecaminosa de Adán y uniéndolo en un cuerpo espiritual: V</a:t>
            </a:r>
            <a:r>
              <a:rPr lang="es-CO" dirty="0" smtClean="0"/>
              <a:t>eremos que </a:t>
            </a:r>
            <a:r>
              <a:rPr lang="es-CO" dirty="0"/>
              <a:t>todos los creyentes somos miembros de este cuerpo único, el cual se llama "la Iglesia". El apóstol Pablo dijo:</a:t>
            </a:r>
          </a:p>
          <a:p>
            <a:endParaRPr lang="es-CO" dirty="0" smtClean="0"/>
          </a:p>
          <a:p>
            <a:pPr lvl="1"/>
            <a:r>
              <a:rPr lang="es-CO" dirty="0" smtClean="0">
                <a:latin typeface="Agency FB" pitchFamily="34" charset="0"/>
              </a:rPr>
              <a:t>«Grande </a:t>
            </a:r>
            <a:r>
              <a:rPr lang="es-CO" dirty="0">
                <a:latin typeface="Agency FB" pitchFamily="34" charset="0"/>
              </a:rPr>
              <a:t>es este misterio; mas yo digo esto respecto de Cristo y de la </a:t>
            </a:r>
            <a:r>
              <a:rPr lang="es-CO" dirty="0" smtClean="0">
                <a:latin typeface="Agency FB" pitchFamily="34" charset="0"/>
              </a:rPr>
              <a:t>iglesia» </a:t>
            </a:r>
            <a:r>
              <a:rPr lang="es-CO" dirty="0">
                <a:solidFill>
                  <a:srgbClr val="FF0000"/>
                </a:solidFill>
              </a:rPr>
              <a:t>(Efesios 5:32</a:t>
            </a:r>
            <a:r>
              <a:rPr lang="es-CO" dirty="0" smtClean="0">
                <a:solidFill>
                  <a:srgbClr val="FF0000"/>
                </a:solidFill>
              </a:rPr>
              <a:t>).</a:t>
            </a:r>
            <a:endParaRPr lang="es-CO" dirty="0">
              <a:solidFill>
                <a:srgbClr val="FF0000"/>
              </a:solidFill>
            </a:endParaRPr>
          </a:p>
        </p:txBody>
      </p:sp>
      <p:pic>
        <p:nvPicPr>
          <p:cNvPr id="1026" name="Picture 2" descr="La Iglesia Celestial: El Cuerpo de Cristo. La Iglesia Local: Un grupo de creyentes aquí en la tier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700808"/>
            <a:ext cx="2232248" cy="4752528"/>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9577846"/>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40000"/>
              <a:lumOff val="60000"/>
            </a:schemeClr>
          </a:solidFill>
          <a:scene3d>
            <a:camera prst="orthographicFront"/>
            <a:lightRig rig="threePt" dir="t"/>
          </a:scene3d>
          <a:sp3d>
            <a:bevelT w="114300" prst="artDeco"/>
          </a:sp3d>
        </p:spPr>
        <p:txBody>
          <a:bodyPr>
            <a:normAutofit fontScale="77500" lnSpcReduction="20000"/>
          </a:bodyPr>
          <a:lstStyle/>
          <a:p>
            <a:r>
              <a:rPr lang="es-CO" dirty="0"/>
              <a:t>DIOS </a:t>
            </a:r>
            <a:r>
              <a:rPr lang="es-CO" dirty="0" smtClean="0"/>
              <a:t>se ha propuesto que </a:t>
            </a:r>
            <a:r>
              <a:rPr lang="es-CO" dirty="0"/>
              <a:t>esta Iglesia celestial, el cuerpo de Cristo, se exprese aquí en la tierra. </a:t>
            </a:r>
            <a:endParaRPr lang="es-CO" dirty="0" smtClean="0"/>
          </a:p>
          <a:p>
            <a:pPr lvl="1"/>
            <a:endParaRPr lang="es-CO" dirty="0" smtClean="0"/>
          </a:p>
          <a:p>
            <a:pPr lvl="1"/>
            <a:r>
              <a:rPr lang="es-CO" dirty="0" smtClean="0"/>
              <a:t>En </a:t>
            </a:r>
            <a:r>
              <a:rPr lang="es-CO" dirty="0"/>
              <a:t>cada lugar, los creyentes deben reunirse con regularidad con otros creyentes para la oración, adoración, comunión y la enseñanza de la Palabra de Dios. Estas reuniones de creyentes se llaman "</a:t>
            </a:r>
            <a:r>
              <a:rPr lang="es-CO" u="sng" dirty="0"/>
              <a:t>iglesias locales</a:t>
            </a:r>
            <a:r>
              <a:rPr lang="es-CO" dirty="0"/>
              <a:t>".</a:t>
            </a:r>
          </a:p>
          <a:p>
            <a:pPr lvl="1"/>
            <a:r>
              <a:rPr lang="es-CO" dirty="0"/>
              <a:t>Así, vemos que la Biblia usa la palabra "iglesia" en dos formas</a:t>
            </a:r>
            <a:r>
              <a:rPr lang="es-CO" dirty="0" smtClean="0"/>
              <a:t>.</a:t>
            </a:r>
          </a:p>
          <a:p>
            <a:endParaRPr lang="es-CO" dirty="0"/>
          </a:p>
          <a:p>
            <a:pPr marL="0" indent="0">
              <a:buNone/>
            </a:pPr>
            <a:r>
              <a:rPr lang="es-CO" dirty="0" smtClean="0"/>
              <a:t> </a:t>
            </a:r>
            <a:r>
              <a:rPr lang="es-CO" sz="3600" b="1" dirty="0"/>
              <a:t>Puede referirse a</a:t>
            </a:r>
            <a:r>
              <a:rPr lang="es-CO" sz="3600" b="1" dirty="0" smtClean="0"/>
              <a:t>:</a:t>
            </a:r>
          </a:p>
          <a:p>
            <a:endParaRPr lang="es-CO" dirty="0"/>
          </a:p>
          <a:p>
            <a:pPr marL="457200" lvl="1" indent="0">
              <a:buNone/>
            </a:pPr>
            <a:r>
              <a:rPr lang="es-CO" sz="4100" b="1" dirty="0" smtClean="0"/>
              <a:t>1</a:t>
            </a:r>
            <a:r>
              <a:rPr lang="es-CO" dirty="0" smtClean="0"/>
              <a:t> </a:t>
            </a:r>
            <a:r>
              <a:rPr lang="es-CO" b="1" u="sng" dirty="0"/>
              <a:t>LA IGLESIA CELESTIAL</a:t>
            </a:r>
            <a:r>
              <a:rPr lang="es-CO" dirty="0"/>
              <a:t>, que está compuesta de todos los </a:t>
            </a:r>
            <a:r>
              <a:rPr lang="es-CO" dirty="0" smtClean="0"/>
              <a:t>ángeles querubines y serafines.</a:t>
            </a:r>
            <a:endParaRPr lang="es-CO" dirty="0"/>
          </a:p>
          <a:p>
            <a:endParaRPr lang="es-CO" dirty="0" smtClean="0"/>
          </a:p>
          <a:p>
            <a:pPr marL="457200" lvl="1" indent="0">
              <a:buNone/>
            </a:pPr>
            <a:r>
              <a:rPr lang="es-CO" sz="3600" b="1" dirty="0" smtClean="0"/>
              <a:t>2</a:t>
            </a:r>
            <a:r>
              <a:rPr lang="es-CO" dirty="0" smtClean="0"/>
              <a:t> </a:t>
            </a:r>
            <a:r>
              <a:rPr lang="es-CO" b="1" u="sng" dirty="0"/>
              <a:t>LA IGLESIA LOCAL</a:t>
            </a:r>
            <a:r>
              <a:rPr lang="es-CO" dirty="0"/>
              <a:t>, que es un grupo de creyentes aquí en la </a:t>
            </a:r>
            <a:r>
              <a:rPr lang="es-CO" dirty="0" smtClean="0"/>
              <a:t>tierra. Ahora </a:t>
            </a:r>
            <a:r>
              <a:rPr lang="es-CO" dirty="0"/>
              <a:t>veamos lo que la Biblia dice en cuanto a las primeras iglesias locales.</a:t>
            </a:r>
          </a:p>
          <a:p>
            <a:endParaRPr lang="es-CO" dirty="0"/>
          </a:p>
        </p:txBody>
      </p:sp>
    </p:spTree>
    <p:extLst>
      <p:ext uri="{BB962C8B-B14F-4D97-AF65-F5344CB8AC3E}">
        <p14:creationId xmlns:p14="http://schemas.microsoft.com/office/powerpoint/2010/main" val="183597288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2000"/>
                                        <p:tgtEl>
                                          <p:spTgt spid="3">
                                            <p:txEl>
                                              <p:pRg st="5" end="5"/>
                                            </p:txEl>
                                          </p:spTgt>
                                        </p:tgtEl>
                                      </p:cBhvr>
                                    </p:animEffect>
                                    <p:anim calcmode="lin" valueType="num">
                                      <p:cBhvr>
                                        <p:cTn id="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5" end="5"/>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fade">
                                      <p:cBhvr>
                                        <p:cTn id="12" dur="2000"/>
                                        <p:tgtEl>
                                          <p:spTgt spid="3">
                                            <p:txEl>
                                              <p:pRg st="7" end="7"/>
                                            </p:txEl>
                                          </p:spTgt>
                                        </p:tgtEl>
                                      </p:cBhvr>
                                    </p:animEffect>
                                    <p:anim calcmode="lin" valueType="num">
                                      <p:cBhvr>
                                        <p:cTn id="1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7" end="7"/>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animEffect transition="in" filter="fade">
                                      <p:cBhvr>
                                        <p:cTn id="17" dur="2000"/>
                                        <p:tgtEl>
                                          <p:spTgt spid="3">
                                            <p:txEl>
                                              <p:pRg st="9" end="9"/>
                                            </p:txEl>
                                          </p:spTgt>
                                        </p:tgtEl>
                                      </p:cBhvr>
                                    </p:animEffect>
                                    <p:anim calcmode="lin" valueType="num">
                                      <p:cBhvr>
                                        <p:cTn id="18"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9" end="9"/>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3">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sz="3400" b="1" dirty="0" smtClean="0"/>
              <a:t>LAS </a:t>
            </a:r>
            <a:r>
              <a:rPr lang="es-CO" sz="3400" b="1" dirty="0"/>
              <a:t>PRIMERAS IGLESIAS LOCALES</a:t>
            </a:r>
          </a:p>
          <a:p>
            <a:pPr lvl="1"/>
            <a:r>
              <a:rPr lang="es-CO" dirty="0"/>
              <a:t>El día de Pentecostés había solamente una iglesia local: La iglesia de Jerusalén. Más adelante, encontramos que había iglesias en muchas ciudades.</a:t>
            </a:r>
          </a:p>
          <a:p>
            <a:pPr lvl="1"/>
            <a:r>
              <a:rPr lang="es-CO" dirty="0"/>
              <a:t>Por causa de la persecución, los creyentes en Jerusalén fueron esparcidos por otras ciudades y naciones. Adondequiera que iban predicaban el evangelio. El apóstol Pablo fue enviado a varios viajes misioneros para predicar el evangelio. Así se esparció el evangelio, y mucha gente creyó y fue salva.</a:t>
            </a:r>
          </a:p>
          <a:p>
            <a:pPr lvl="1"/>
            <a:r>
              <a:rPr lang="es-CO" dirty="0"/>
              <a:t>Cuando varias personas en una ciudad eran salvas, se convertían en la iglesia en esa ciudad. Así la Biblia habla de "</a:t>
            </a:r>
            <a:r>
              <a:rPr lang="es-CO" dirty="0">
                <a:latin typeface="Agency FB" pitchFamily="34" charset="0"/>
              </a:rPr>
              <a:t>la iglesia en Antioquía</a:t>
            </a:r>
            <a:r>
              <a:rPr lang="es-CO" dirty="0" smtClean="0"/>
              <a:t>", </a:t>
            </a:r>
            <a:r>
              <a:rPr lang="es-CO" dirty="0" smtClean="0">
                <a:solidFill>
                  <a:srgbClr val="FF0000"/>
                </a:solidFill>
              </a:rPr>
              <a:t>(Hech.13:1)</a:t>
            </a:r>
            <a:r>
              <a:rPr lang="es-CO" dirty="0" smtClean="0">
                <a:latin typeface="Agency FB" pitchFamily="34" charset="0"/>
              </a:rPr>
              <a:t>, "la </a:t>
            </a:r>
            <a:r>
              <a:rPr lang="es-CO" dirty="0">
                <a:latin typeface="Agency FB" pitchFamily="34" charset="0"/>
              </a:rPr>
              <a:t>iglesia en </a:t>
            </a:r>
            <a:r>
              <a:rPr lang="es-CO" dirty="0" smtClean="0">
                <a:latin typeface="Agency FB" pitchFamily="34" charset="0"/>
              </a:rPr>
              <a:t>Corinto«, </a:t>
            </a:r>
            <a:r>
              <a:rPr lang="es-CO" dirty="0" smtClean="0">
                <a:solidFill>
                  <a:srgbClr val="FF0000"/>
                </a:solidFill>
              </a:rPr>
              <a:t>(1Cor.1:2),  </a:t>
            </a:r>
            <a:r>
              <a:rPr lang="es-CO" dirty="0">
                <a:latin typeface="Agency FB" pitchFamily="34" charset="0"/>
              </a:rPr>
              <a:t>y "la iglesia en </a:t>
            </a:r>
            <a:r>
              <a:rPr lang="es-CO" dirty="0" smtClean="0">
                <a:latin typeface="Agency FB" pitchFamily="34" charset="0"/>
              </a:rPr>
              <a:t>Éfeso</a:t>
            </a:r>
            <a:r>
              <a:rPr lang="es-CO" dirty="0" smtClean="0"/>
              <a:t>«, </a:t>
            </a:r>
            <a:r>
              <a:rPr lang="es-CO" dirty="0" smtClean="0">
                <a:solidFill>
                  <a:srgbClr val="FF0000"/>
                </a:solidFill>
              </a:rPr>
              <a:t>(Apoc.2:1).</a:t>
            </a:r>
            <a:endParaRPr lang="es-CO" dirty="0">
              <a:solidFill>
                <a:srgbClr val="FF0000"/>
              </a:solidFill>
            </a:endParaRPr>
          </a:p>
          <a:p>
            <a:pPr marL="0" indent="0">
              <a:buNone/>
            </a:pPr>
            <a:r>
              <a:rPr lang="es-CO" dirty="0" smtClean="0"/>
              <a:t>Cada </a:t>
            </a:r>
            <a:r>
              <a:rPr lang="es-CO" dirty="0"/>
              <a:t>una de estas iglesias locales era una expresión verdadera de la única Iglesia celestial. Cristo era la Cabeza de cada iglesia, y los creyentes formaban Su cuerpo. De ese modo, en cada lugar, Cristo podía expresar Su vida por medio de la iglesia en ese sitio</a:t>
            </a:r>
            <a:r>
              <a:rPr lang="es-CO" dirty="0" smtClean="0"/>
              <a:t>.</a:t>
            </a:r>
            <a:endParaRPr lang="es-CO" dirty="0"/>
          </a:p>
        </p:txBody>
      </p:sp>
    </p:spTree>
    <p:extLst>
      <p:ext uri="{BB962C8B-B14F-4D97-AF65-F5344CB8AC3E}">
        <p14:creationId xmlns:p14="http://schemas.microsoft.com/office/powerpoint/2010/main" val="272842857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sz="2200" b="1" dirty="0"/>
              <a:t>C</a:t>
            </a:r>
            <a:r>
              <a:rPr lang="es-CO" sz="2200" b="1" dirty="0" smtClean="0"/>
              <a:t>iertos </a:t>
            </a:r>
            <a:r>
              <a:rPr lang="es-CO" sz="2200" b="1" dirty="0"/>
              <a:t>hombres como sus guías espirituales. Estos hombres se llamaban ancianos y tenían el cuidado espiritual del pueblo del Señor. Por consiguiente las iglesias se fortalecían y aumentaban en número. </a:t>
            </a:r>
            <a:endParaRPr lang="es-CO" dirty="0"/>
          </a:p>
        </p:txBody>
      </p:sp>
      <p:sp>
        <p:nvSpPr>
          <p:cNvPr id="4" name="3 Marcador de contenido"/>
          <p:cNvSpPr>
            <a:spLocks noGrp="1"/>
          </p:cNvSpPr>
          <p:nvPr>
            <p:ph idx="1"/>
          </p:nvPr>
        </p:nvSpPr>
        <p:spPr>
          <a:xfrm>
            <a:off x="457200" y="5517232"/>
            <a:ext cx="8229600" cy="1080120"/>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b="1" dirty="0" smtClean="0"/>
              <a:t>Estas iglesia concordaban en amor, fervor y doctrina, obedeciendo la orden de Cristo: «</a:t>
            </a:r>
            <a:r>
              <a:rPr lang="es-CO" b="1" dirty="0" smtClean="0">
                <a:latin typeface="Agency FB" pitchFamily="34" charset="0"/>
              </a:rPr>
              <a:t>ENSEÑÁNDOLES QUE GUAREN TODO LO QUE OS HE MANDADO</a:t>
            </a:r>
            <a:r>
              <a:rPr lang="es-CO" b="1" dirty="0" smtClean="0"/>
              <a:t>», y así permanecieron mientras los discípulos vivieron.</a:t>
            </a:r>
            <a:endParaRPr lang="es-CO" b="1" dirty="0"/>
          </a:p>
        </p:txBody>
      </p:sp>
      <p:pic>
        <p:nvPicPr>
          <p:cNvPr id="2050" name="Picture 2" descr="Cristo podía expresar Su vida por medio de la iglesia en ese sit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136" y="1518529"/>
            <a:ext cx="7560840"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0493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40668"/>
            <a:ext cx="5194920" cy="1728191"/>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buNone/>
            </a:pPr>
            <a:r>
              <a:rPr lang="es-CO" sz="2800" dirty="0" smtClean="0"/>
              <a:t>La </a:t>
            </a:r>
            <a:r>
              <a:rPr lang="es-CO" sz="2800" dirty="0"/>
              <a:t>Biblia dice</a:t>
            </a:r>
            <a:r>
              <a:rPr lang="es-CO" sz="2800" dirty="0" smtClean="0"/>
              <a:t>: «</a:t>
            </a:r>
            <a:r>
              <a:rPr lang="es-CO" sz="2800" dirty="0" smtClean="0">
                <a:latin typeface="Agency FB" pitchFamily="34" charset="0"/>
              </a:rPr>
              <a:t>Así </a:t>
            </a:r>
            <a:r>
              <a:rPr lang="es-CO" sz="2800" dirty="0">
                <a:latin typeface="Agency FB" pitchFamily="34" charset="0"/>
              </a:rPr>
              <a:t>que las iglesias eran confirmadas en la fe, y aumentaban en número cada </a:t>
            </a:r>
            <a:r>
              <a:rPr lang="es-CO" sz="2800" dirty="0" smtClean="0">
                <a:latin typeface="Agency FB" pitchFamily="34" charset="0"/>
              </a:rPr>
              <a:t>día</a:t>
            </a:r>
            <a:r>
              <a:rPr lang="es-CO" sz="2800" dirty="0" smtClean="0"/>
              <a:t>» </a:t>
            </a:r>
            <a:r>
              <a:rPr lang="es-CO" sz="2800" dirty="0">
                <a:solidFill>
                  <a:srgbClr val="FF0000"/>
                </a:solidFill>
              </a:rPr>
              <a:t>(Hechos 16:5</a:t>
            </a:r>
            <a:r>
              <a:rPr lang="es-CO" sz="2800" dirty="0" smtClean="0">
                <a:solidFill>
                  <a:srgbClr val="FF0000"/>
                </a:solidFill>
              </a:rPr>
              <a:t>).</a:t>
            </a:r>
            <a:endParaRPr lang="es-CO" sz="2800" dirty="0">
              <a:solidFill>
                <a:srgbClr val="FF0000"/>
              </a:solidFill>
            </a:endParaRPr>
          </a:p>
        </p:txBody>
      </p:sp>
      <p:pic>
        <p:nvPicPr>
          <p:cNvPr id="3074" name="Picture 2" descr="Porque donde están dos o tres congregados en mi nombre, allí estoy yo en medio de ell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60648"/>
            <a:ext cx="2764532" cy="2088232"/>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475750" y="3552403"/>
            <a:ext cx="8237140" cy="2677656"/>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800" dirty="0" smtClean="0"/>
              <a:t>Se </a:t>
            </a:r>
            <a:r>
              <a:rPr lang="es-CO" sz="2800" dirty="0"/>
              <a:t>reunían en los hogares de unos y otros. El lugar donde se reunían no se consideraba de mayor importancia porque ellos sabían que el mismo Señor Jesús estaba allí con ellos. Él había prometido:</a:t>
            </a:r>
          </a:p>
          <a:p>
            <a:r>
              <a:rPr lang="es-CO" sz="2800" dirty="0" smtClean="0"/>
              <a:t>«</a:t>
            </a:r>
            <a:r>
              <a:rPr lang="es-CO" sz="2800" b="1" dirty="0" smtClean="0">
                <a:latin typeface="Agency FB" pitchFamily="34" charset="0"/>
              </a:rPr>
              <a:t>Porque </a:t>
            </a:r>
            <a:r>
              <a:rPr lang="es-CO" sz="2800" b="1" dirty="0">
                <a:latin typeface="Agency FB" pitchFamily="34" charset="0"/>
              </a:rPr>
              <a:t>donde están dos o tres congregados en mi nombre, allí estoy yo en medio de </a:t>
            </a:r>
            <a:r>
              <a:rPr lang="es-CO" sz="2800" b="1" dirty="0" smtClean="0">
                <a:latin typeface="Agency FB" pitchFamily="34" charset="0"/>
              </a:rPr>
              <a:t>ellos</a:t>
            </a:r>
            <a:r>
              <a:rPr lang="es-CO" sz="2800" dirty="0" smtClean="0"/>
              <a:t>» </a:t>
            </a:r>
            <a:r>
              <a:rPr lang="es-CO" sz="2800" dirty="0">
                <a:solidFill>
                  <a:srgbClr val="FF0000"/>
                </a:solidFill>
              </a:rPr>
              <a:t>(Mateo 18:20).</a:t>
            </a:r>
          </a:p>
        </p:txBody>
      </p:sp>
      <p:sp>
        <p:nvSpPr>
          <p:cNvPr id="5" name="4 Rectángulo"/>
          <p:cNvSpPr/>
          <p:nvPr/>
        </p:nvSpPr>
        <p:spPr>
          <a:xfrm>
            <a:off x="985714" y="2945904"/>
            <a:ext cx="7200800" cy="584775"/>
          </a:xfrm>
          <a:prstGeom prst="rect">
            <a:avLst/>
          </a:prstGeom>
        </p:spPr>
        <p:txBody>
          <a:bodyPr wrap="square">
            <a:spAutoFit/>
          </a:bodyPr>
          <a:lstStyle/>
          <a:p>
            <a:r>
              <a:rPr lang="es-CO" sz="3200" b="1" dirty="0"/>
              <a:t>¿DÓNDE SE REUNÍAN LOS CREYENTES?</a:t>
            </a:r>
          </a:p>
        </p:txBody>
      </p:sp>
    </p:spTree>
    <p:extLst>
      <p:ext uri="{BB962C8B-B14F-4D97-AF65-F5344CB8AC3E}">
        <p14:creationId xmlns:p14="http://schemas.microsoft.com/office/powerpoint/2010/main" val="77956945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480720"/>
          </a:xfrm>
          <a:solidFill>
            <a:schemeClr val="bg1"/>
          </a:solidFill>
          <a:effectLst>
            <a:glow rad="101600">
              <a:srgbClr val="C00000">
                <a:alpha val="60000"/>
              </a:srgbClr>
            </a:glow>
          </a:effectLst>
        </p:spPr>
        <p:txBody>
          <a:bodyPr>
            <a:normAutofit fontScale="70000" lnSpcReduction="20000"/>
          </a:bodyPr>
          <a:lstStyle/>
          <a:p>
            <a:pPr marL="0" indent="0">
              <a:buNone/>
            </a:pPr>
            <a:r>
              <a:rPr lang="es-CO" sz="3000" b="1" dirty="0"/>
              <a:t>¿CUÁNDO SE REUNÍAN LOS CREYENTES?</a:t>
            </a:r>
          </a:p>
          <a:p>
            <a:pPr lvl="1"/>
            <a:r>
              <a:rPr lang="es-CO" dirty="0"/>
              <a:t>Se reunían el </a:t>
            </a:r>
            <a:r>
              <a:rPr lang="es-CO" dirty="0" smtClean="0"/>
              <a:t>séptimo día </a:t>
            </a:r>
            <a:r>
              <a:rPr lang="es-CO" dirty="0"/>
              <a:t>de la semana, </a:t>
            </a:r>
            <a:r>
              <a:rPr lang="es-CO" dirty="0" smtClean="0"/>
              <a:t>el sábado, </a:t>
            </a:r>
            <a:r>
              <a:rPr lang="es-CO" dirty="0"/>
              <a:t>La Biblia dice:</a:t>
            </a:r>
          </a:p>
          <a:p>
            <a:pPr lvl="1"/>
            <a:r>
              <a:rPr lang="es-CO" dirty="0" smtClean="0"/>
              <a:t>«</a:t>
            </a:r>
            <a:r>
              <a:rPr lang="es-CO" b="1" dirty="0" smtClean="0">
                <a:latin typeface="Agency FB" pitchFamily="34" charset="0"/>
              </a:rPr>
              <a:t>Atravesaron </a:t>
            </a:r>
            <a:r>
              <a:rPr lang="es-CO" b="1" dirty="0">
                <a:latin typeface="Agency FB" pitchFamily="34" charset="0"/>
              </a:rPr>
              <a:t>por Anfípolis y Apolonia y llegaron a Tesalónica, donde había una sinagoga de los judíos</a:t>
            </a:r>
            <a:r>
              <a:rPr lang="es-CO" b="1" dirty="0" smtClean="0">
                <a:latin typeface="Agency FB" pitchFamily="34" charset="0"/>
              </a:rPr>
              <a:t>. </a:t>
            </a:r>
            <a:r>
              <a:rPr lang="es-CO" b="1" dirty="0">
                <a:latin typeface="Agency FB" pitchFamily="34" charset="0"/>
              </a:rPr>
              <a:t>2 Y de acuerdo con su costumbre, Pablo entró a reunirse con ellos, y por </a:t>
            </a:r>
            <a:r>
              <a:rPr lang="es-CO" b="1" u="sng" dirty="0">
                <a:latin typeface="Agency FB" pitchFamily="34" charset="0"/>
              </a:rPr>
              <a:t>tres sábados </a:t>
            </a:r>
            <a:r>
              <a:rPr lang="es-CO" b="1" dirty="0">
                <a:latin typeface="Agency FB" pitchFamily="34" charset="0"/>
              </a:rPr>
              <a:t>discutió con ellos basándose en las </a:t>
            </a:r>
            <a:r>
              <a:rPr lang="es-CO" b="1" dirty="0" smtClean="0">
                <a:latin typeface="Agency FB" pitchFamily="34" charset="0"/>
              </a:rPr>
              <a:t>Escrituras</a:t>
            </a:r>
            <a:r>
              <a:rPr lang="es-CO" dirty="0" smtClean="0"/>
              <a:t>» </a:t>
            </a:r>
            <a:r>
              <a:rPr lang="es-CO" dirty="0" smtClean="0">
                <a:solidFill>
                  <a:srgbClr val="FF0000"/>
                </a:solidFill>
              </a:rPr>
              <a:t>(</a:t>
            </a:r>
            <a:r>
              <a:rPr lang="es-CO" u="sng" dirty="0" smtClean="0">
                <a:solidFill>
                  <a:srgbClr val="FF0000"/>
                </a:solidFill>
              </a:rPr>
              <a:t>Hech.17:1,2</a:t>
            </a:r>
            <a:r>
              <a:rPr lang="es-CO" dirty="0" smtClean="0">
                <a:solidFill>
                  <a:srgbClr val="FF0000"/>
                </a:solidFill>
              </a:rPr>
              <a:t>; además ver 13:14,27, 42-44; 16:12,13).</a:t>
            </a:r>
          </a:p>
          <a:p>
            <a:pPr lvl="1"/>
            <a:endParaRPr lang="es-CO" dirty="0">
              <a:solidFill>
                <a:srgbClr val="FF0000"/>
              </a:solidFill>
            </a:endParaRPr>
          </a:p>
          <a:p>
            <a:pPr lvl="1"/>
            <a:r>
              <a:rPr lang="es-CO" dirty="0" smtClean="0"/>
              <a:t>El libro del Apocalipsis escrito por el apóstol </a:t>
            </a:r>
            <a:r>
              <a:rPr lang="es-CO" dirty="0" smtClean="0"/>
              <a:t>San </a:t>
            </a:r>
            <a:r>
              <a:rPr lang="es-CO" dirty="0" smtClean="0"/>
              <a:t>Juan en el año 96 d.C, cuando </a:t>
            </a:r>
            <a:r>
              <a:rPr lang="es-CO" dirty="0" smtClean="0"/>
              <a:t>estaba </a:t>
            </a:r>
            <a:r>
              <a:rPr lang="es-CO" dirty="0" smtClean="0"/>
              <a:t>preso en la isla de Patmos</a:t>
            </a:r>
            <a:r>
              <a:rPr lang="es-CO" dirty="0"/>
              <a:t> dice: «</a:t>
            </a:r>
            <a:r>
              <a:rPr lang="es-CO" i="1" dirty="0"/>
              <a:t>Yo fui en el Espíritu en el </a:t>
            </a:r>
            <a:r>
              <a:rPr lang="es-CO" i="1" u="sng" dirty="0" smtClean="0"/>
              <a:t>DÍA DEL SEÑOR</a:t>
            </a:r>
            <a:r>
              <a:rPr lang="es-CO" i="1" dirty="0" smtClean="0"/>
              <a:t>, </a:t>
            </a:r>
            <a:r>
              <a:rPr lang="es-CO" i="1" dirty="0"/>
              <a:t>y oí detrás de mí una gran voz como de </a:t>
            </a:r>
            <a:r>
              <a:rPr lang="es-CO" i="1" dirty="0" smtClean="0"/>
              <a:t>trompeta</a:t>
            </a:r>
            <a:r>
              <a:rPr lang="es-CO" dirty="0" smtClean="0"/>
              <a:t>» </a:t>
            </a:r>
            <a:r>
              <a:rPr lang="es-CO" dirty="0" smtClean="0">
                <a:solidFill>
                  <a:srgbClr val="FF0000"/>
                </a:solidFill>
              </a:rPr>
              <a:t>(Apoc.1:10). </a:t>
            </a:r>
            <a:r>
              <a:rPr lang="es-CO" dirty="0" smtClean="0"/>
              <a:t>Y según </a:t>
            </a:r>
            <a:r>
              <a:rPr lang="es-CO" dirty="0" smtClean="0">
                <a:solidFill>
                  <a:srgbClr val="FF0000"/>
                </a:solidFill>
              </a:rPr>
              <a:t>Mar.2:28, </a:t>
            </a:r>
            <a:r>
              <a:rPr lang="es-CO" dirty="0" smtClean="0"/>
              <a:t>el día del Señor es el </a:t>
            </a:r>
            <a:r>
              <a:rPr lang="es-CO" u="sng" dirty="0" smtClean="0"/>
              <a:t>sábado</a:t>
            </a:r>
            <a:r>
              <a:rPr lang="es-CO" dirty="0" smtClean="0"/>
              <a:t>. Indudablemente que Juan estaba en oración en el «día del </a:t>
            </a:r>
            <a:r>
              <a:rPr lang="es-CO" dirty="0"/>
              <a:t>S</a:t>
            </a:r>
            <a:r>
              <a:rPr lang="es-CO" dirty="0" smtClean="0"/>
              <a:t>eñor», en el año 96. </a:t>
            </a:r>
          </a:p>
          <a:p>
            <a:pPr lvl="1"/>
            <a:endParaRPr lang="es-CO" dirty="0" smtClean="0"/>
          </a:p>
          <a:p>
            <a:pPr lvl="1"/>
            <a:r>
              <a:rPr lang="es-CO" dirty="0" smtClean="0"/>
              <a:t>Estos textos nos dicen que, Los apóstoles permanecieron fieles al  mandamiento de Dios, de santificar el sábado, conforme lo registra el NT. </a:t>
            </a:r>
            <a:endParaRPr lang="es-CO" dirty="0" smtClean="0"/>
          </a:p>
          <a:p>
            <a:pPr marL="457200" lvl="1" indent="0">
              <a:buNone/>
            </a:pPr>
            <a:r>
              <a:rPr lang="es-CO" sz="4000" b="1" dirty="0" smtClean="0"/>
              <a:t>1</a:t>
            </a:r>
            <a:r>
              <a:rPr lang="es-CO" dirty="0" smtClean="0"/>
              <a:t>). </a:t>
            </a:r>
            <a:r>
              <a:rPr lang="es-CO" dirty="0"/>
              <a:t>E</a:t>
            </a:r>
            <a:r>
              <a:rPr lang="es-CO" dirty="0" smtClean="0"/>
              <a:t>llos </a:t>
            </a:r>
            <a:r>
              <a:rPr lang="es-CO" dirty="0" smtClean="0"/>
              <a:t>acompañaron muchas veces al Señor a la Sinagoga los sábados </a:t>
            </a:r>
            <a:r>
              <a:rPr lang="es-CO" dirty="0" smtClean="0">
                <a:solidFill>
                  <a:srgbClr val="FF0000"/>
                </a:solidFill>
              </a:rPr>
              <a:t>(Ver Luc.4:16)</a:t>
            </a:r>
            <a:r>
              <a:rPr lang="es-CO" dirty="0" smtClean="0"/>
              <a:t>. </a:t>
            </a:r>
            <a:endParaRPr lang="es-CO" dirty="0" smtClean="0"/>
          </a:p>
          <a:p>
            <a:pPr marL="457200" lvl="1" indent="0">
              <a:buNone/>
            </a:pPr>
            <a:r>
              <a:rPr lang="es-CO" sz="3100" b="1" dirty="0"/>
              <a:t>2</a:t>
            </a:r>
            <a:r>
              <a:rPr lang="es-CO" dirty="0" smtClean="0"/>
              <a:t>). </a:t>
            </a:r>
            <a:r>
              <a:rPr lang="es-CO" dirty="0" smtClean="0"/>
              <a:t>Él </a:t>
            </a:r>
            <a:r>
              <a:rPr lang="es-CO" dirty="0"/>
              <a:t>l</a:t>
            </a:r>
            <a:r>
              <a:rPr lang="es-CO" dirty="0" smtClean="0"/>
              <a:t>es había dicho  que </a:t>
            </a:r>
            <a:r>
              <a:rPr lang="es-CO" dirty="0" smtClean="0"/>
              <a:t>cuando </a:t>
            </a:r>
            <a:r>
              <a:rPr lang="es-CO" dirty="0" smtClean="0"/>
              <a:t>tuviesen que huir de Jerusalén, en el año 70, por causa de la invasión Romana, </a:t>
            </a:r>
            <a:r>
              <a:rPr lang="es-CO" dirty="0" smtClean="0"/>
              <a:t>oraran para que no </a:t>
            </a:r>
            <a:r>
              <a:rPr lang="es-CO" dirty="0" smtClean="0"/>
              <a:t>sucediera en sábado </a:t>
            </a:r>
            <a:r>
              <a:rPr lang="es-CO" dirty="0" smtClean="0">
                <a:solidFill>
                  <a:srgbClr val="FF0000"/>
                </a:solidFill>
              </a:rPr>
              <a:t>(Ver Mat.24:20). </a:t>
            </a:r>
          </a:p>
          <a:p>
            <a:pPr lvl="1"/>
            <a:endParaRPr lang="es-CO" dirty="0"/>
          </a:p>
        </p:txBody>
      </p:sp>
    </p:spTree>
    <p:extLst>
      <p:ext uri="{BB962C8B-B14F-4D97-AF65-F5344CB8AC3E}">
        <p14:creationId xmlns:p14="http://schemas.microsoft.com/office/powerpoint/2010/main" val="153803749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solidFill>
          <a:effectLst>
            <a:glow rad="101600">
              <a:srgbClr val="C00000">
                <a:alpha val="60000"/>
              </a:srgbClr>
            </a:glow>
          </a:effectLst>
        </p:spPr>
        <p:txBody>
          <a:bodyPr>
            <a:normAutofit fontScale="85000" lnSpcReduction="20000"/>
          </a:bodyPr>
          <a:lstStyle/>
          <a:p>
            <a:pPr marL="0" indent="0">
              <a:buNone/>
            </a:pPr>
            <a:r>
              <a:rPr lang="es-CO" sz="3600" b="1" dirty="0"/>
              <a:t>3</a:t>
            </a:r>
            <a:r>
              <a:rPr lang="es-CO" dirty="0" smtClean="0"/>
              <a:t>). </a:t>
            </a:r>
            <a:r>
              <a:rPr lang="es-CO" sz="2800" dirty="0" smtClean="0"/>
              <a:t>Les </a:t>
            </a:r>
            <a:r>
              <a:rPr lang="es-CO" sz="2800" dirty="0"/>
              <a:t>había dicho que </a:t>
            </a:r>
            <a:r>
              <a:rPr lang="es-CO" sz="2800" dirty="0" smtClean="0"/>
              <a:t>Él no </a:t>
            </a:r>
            <a:r>
              <a:rPr lang="es-CO" sz="2800" dirty="0"/>
              <a:t>había vendo a cambiar la </a:t>
            </a:r>
            <a:r>
              <a:rPr lang="es-CO" sz="2800" dirty="0" smtClean="0"/>
              <a:t>ley, y que nadie estaba autorizado para hacerlo </a:t>
            </a:r>
            <a:r>
              <a:rPr lang="es-CO" sz="2800" dirty="0" smtClean="0">
                <a:solidFill>
                  <a:srgbClr val="FF0000"/>
                </a:solidFill>
              </a:rPr>
              <a:t>(ver </a:t>
            </a:r>
            <a:r>
              <a:rPr lang="es-CO" sz="2800" dirty="0">
                <a:solidFill>
                  <a:srgbClr val="FF0000"/>
                </a:solidFill>
              </a:rPr>
              <a:t>Mat.5:17-19). </a:t>
            </a:r>
            <a:endParaRPr lang="es-CO" dirty="0" smtClean="0">
              <a:solidFill>
                <a:srgbClr val="FF0000"/>
              </a:solidFill>
            </a:endParaRPr>
          </a:p>
          <a:p>
            <a:pPr marL="0" indent="0">
              <a:buNone/>
            </a:pPr>
            <a:r>
              <a:rPr lang="es-CO" sz="4000" b="1" dirty="0" smtClean="0"/>
              <a:t>4</a:t>
            </a:r>
            <a:r>
              <a:rPr lang="es-CO" dirty="0" smtClean="0"/>
              <a:t>). Aún en la tumba, Él </a:t>
            </a:r>
            <a:r>
              <a:rPr lang="es-CO" dirty="0"/>
              <a:t>había santificado el sábado </a:t>
            </a:r>
            <a:r>
              <a:rPr lang="es-CO" dirty="0" smtClean="0">
                <a:solidFill>
                  <a:srgbClr val="FF0000"/>
                </a:solidFill>
              </a:rPr>
              <a:t>(</a:t>
            </a:r>
            <a:r>
              <a:rPr lang="es-CO" dirty="0">
                <a:solidFill>
                  <a:srgbClr val="FF0000"/>
                </a:solidFill>
              </a:rPr>
              <a:t>Ver Juan 19:40-20:1)</a:t>
            </a:r>
            <a:r>
              <a:rPr lang="es-CO" dirty="0"/>
              <a:t>. </a:t>
            </a:r>
            <a:endParaRPr lang="es-CO" dirty="0" smtClean="0"/>
          </a:p>
          <a:p>
            <a:pPr marL="0" indent="0">
              <a:buNone/>
            </a:pPr>
            <a:r>
              <a:rPr lang="es-CO" sz="4000" b="1" dirty="0" smtClean="0"/>
              <a:t>5</a:t>
            </a:r>
            <a:r>
              <a:rPr lang="es-CO" dirty="0" smtClean="0"/>
              <a:t>). María la madre de Jesús, lo </a:t>
            </a:r>
            <a:r>
              <a:rPr lang="es-CO" dirty="0"/>
              <a:t>había santificado también </a:t>
            </a:r>
            <a:r>
              <a:rPr lang="es-CO" dirty="0">
                <a:solidFill>
                  <a:srgbClr val="FF0000"/>
                </a:solidFill>
              </a:rPr>
              <a:t>(ver Luc.23:54-24:1). </a:t>
            </a:r>
          </a:p>
          <a:p>
            <a:endParaRPr lang="es-CO" dirty="0" smtClean="0"/>
          </a:p>
          <a:p>
            <a:r>
              <a:rPr lang="es-CO" dirty="0" smtClean="0">
                <a:solidFill>
                  <a:srgbClr val="0070C0"/>
                </a:solidFill>
              </a:rPr>
              <a:t>Por </a:t>
            </a:r>
            <a:r>
              <a:rPr lang="es-CO" dirty="0">
                <a:solidFill>
                  <a:srgbClr val="0070C0"/>
                </a:solidFill>
              </a:rPr>
              <a:t>tanto, no hay evidencia bíblica de que los apóstoles hubiesen cambiado el día de reposo sábado, por el Domingo, día de la resurrección de Cristo</a:t>
            </a:r>
            <a:r>
              <a:rPr lang="es-CO" dirty="0" smtClean="0">
                <a:solidFill>
                  <a:srgbClr val="0070C0"/>
                </a:solidFill>
              </a:rPr>
              <a:t>.</a:t>
            </a:r>
          </a:p>
          <a:p>
            <a:r>
              <a:rPr lang="es-CO" dirty="0">
                <a:solidFill>
                  <a:srgbClr val="0070C0"/>
                </a:solidFill>
              </a:rPr>
              <a:t>El cambio sucedió tiempo después de la muerte de los apóstoles, a medida que el evangelio se predicó a los gentiles, y estos ingresaron a la iglesia cristiana con las creencias paganas, incluyendo la santificación del domingo, día en que ellos adoraban al sol. </a:t>
            </a:r>
            <a:r>
              <a:rPr lang="es-CO" dirty="0" smtClean="0">
                <a:solidFill>
                  <a:srgbClr val="0070C0"/>
                </a:solidFill>
              </a:rPr>
              <a:t> </a:t>
            </a:r>
            <a:endParaRPr lang="es-CO" dirty="0">
              <a:solidFill>
                <a:srgbClr val="0070C0"/>
              </a:solidFill>
            </a:endParaRPr>
          </a:p>
        </p:txBody>
      </p:sp>
    </p:spTree>
    <p:extLst>
      <p:ext uri="{BB962C8B-B14F-4D97-AF65-F5344CB8AC3E}">
        <p14:creationId xmlns:p14="http://schemas.microsoft.com/office/powerpoint/2010/main" val="16643636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552728"/>
          </a:xfrm>
          <a:solidFill>
            <a:schemeClr val="accent4">
              <a:lumMod val="20000"/>
              <a:lumOff val="80000"/>
            </a:schemeClr>
          </a:solidFill>
          <a:scene3d>
            <a:camera prst="orthographicFront"/>
            <a:lightRig rig="threePt" dir="t"/>
          </a:scene3d>
          <a:sp3d>
            <a:bevelT w="165100" prst="coolSlant"/>
          </a:sp3d>
        </p:spPr>
        <p:txBody>
          <a:bodyPr>
            <a:normAutofit lnSpcReduction="10000"/>
          </a:bodyPr>
          <a:lstStyle/>
          <a:p>
            <a:pPr marL="0" indent="0">
              <a:buNone/>
            </a:pPr>
            <a:endParaRPr lang="es-CO" sz="2800" dirty="0" smtClean="0"/>
          </a:p>
          <a:p>
            <a:pPr marL="0" indent="0">
              <a:buNone/>
            </a:pPr>
            <a:r>
              <a:rPr lang="es-CO" b="1" dirty="0" smtClean="0"/>
              <a:t>¿En que circunstancias es mencionado el domingo, primer día de la semana, 63 años después de Cristo?</a:t>
            </a:r>
          </a:p>
          <a:p>
            <a:pPr marL="800100" lvl="2" indent="0">
              <a:buNone/>
            </a:pPr>
            <a:endParaRPr lang="es-CO" b="1" dirty="0" smtClean="0">
              <a:solidFill>
                <a:srgbClr val="FF0000"/>
              </a:solidFill>
            </a:endParaRPr>
          </a:p>
          <a:p>
            <a:pPr marL="800100" lvl="2" indent="0">
              <a:buNone/>
            </a:pPr>
            <a:r>
              <a:rPr lang="es-CO" b="1" dirty="0" smtClean="0">
                <a:solidFill>
                  <a:srgbClr val="FF0000"/>
                </a:solidFill>
              </a:rPr>
              <a:t>Hechos 20: 7</a:t>
            </a:r>
            <a:r>
              <a:rPr lang="es-CO" b="1" dirty="0"/>
              <a:t>. </a:t>
            </a:r>
            <a:r>
              <a:rPr lang="es-CO" b="1" dirty="0" smtClean="0"/>
              <a:t>«</a:t>
            </a:r>
            <a:r>
              <a:rPr lang="es-CO" b="1" dirty="0" smtClean="0">
                <a:latin typeface="Agency FB" pitchFamily="34" charset="0"/>
              </a:rPr>
              <a:t>El </a:t>
            </a:r>
            <a:r>
              <a:rPr lang="es-CO" b="1" dirty="0">
                <a:latin typeface="Agency FB" pitchFamily="34" charset="0"/>
              </a:rPr>
              <a:t>primer día de la semana, </a:t>
            </a:r>
            <a:r>
              <a:rPr lang="es-CO" b="1" u="sng" dirty="0">
                <a:latin typeface="Agency FB" pitchFamily="34" charset="0"/>
              </a:rPr>
              <a:t>cuando estábamos reunidos para partir el pan</a:t>
            </a:r>
            <a:r>
              <a:rPr lang="es-CO" b="1" dirty="0">
                <a:latin typeface="Agency FB" pitchFamily="34" charset="0"/>
              </a:rPr>
              <a:t>, Pablo comenzó a hablarles, porque había de partir al día siguiente, y alargó el discurso hasta la </a:t>
            </a:r>
            <a:r>
              <a:rPr lang="es-CO" b="1" dirty="0" smtClean="0">
                <a:latin typeface="Agency FB" pitchFamily="34" charset="0"/>
              </a:rPr>
              <a:t>medianoche</a:t>
            </a:r>
            <a:r>
              <a:rPr lang="es-CO" b="1" dirty="0" smtClean="0"/>
              <a:t>».</a:t>
            </a:r>
          </a:p>
          <a:p>
            <a:pPr marL="800100" lvl="2" indent="0">
              <a:buNone/>
            </a:pPr>
            <a:endParaRPr lang="es-CO" b="1" dirty="0"/>
          </a:p>
          <a:p>
            <a:pPr marL="800100" lvl="2" indent="0">
              <a:buNone/>
            </a:pPr>
            <a:r>
              <a:rPr lang="es-CO" sz="2600" dirty="0" smtClean="0"/>
              <a:t>Según el texto, esta reunión no se realizó para santificar ese día, sino para «partir el pan», la santa cena. Se realizó el sábado después de las 6 de la tarde, y pablo no celebraría ese día alguna reunión para santificar el Domingo ya que su propósito era «partir ese día, a pie, para Asón». </a:t>
            </a:r>
            <a:r>
              <a:rPr lang="es-CO" sz="2600" dirty="0" smtClean="0">
                <a:solidFill>
                  <a:srgbClr val="FF0000"/>
                </a:solidFill>
              </a:rPr>
              <a:t>Verso 13.   </a:t>
            </a:r>
            <a:endParaRPr lang="es-CO" sz="2600" dirty="0">
              <a:solidFill>
                <a:srgbClr val="FF0000"/>
              </a:solidFill>
            </a:endParaRPr>
          </a:p>
        </p:txBody>
      </p:sp>
    </p:spTree>
    <p:extLst>
      <p:ext uri="{BB962C8B-B14F-4D97-AF65-F5344CB8AC3E}">
        <p14:creationId xmlns:p14="http://schemas.microsoft.com/office/powerpoint/2010/main" val="256265457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3">
              <a:lumMod val="20000"/>
              <a:lumOff val="80000"/>
            </a:schemeClr>
          </a:solidFill>
        </p:spPr>
        <p:txBody>
          <a:bodyPr>
            <a:normAutofit fontScale="85000" lnSpcReduction="20000"/>
          </a:bodyPr>
          <a:lstStyle/>
          <a:p>
            <a:r>
              <a:rPr lang="es-CO" sz="2800" dirty="0" smtClean="0"/>
              <a:t>Por otra parte, el acto de «partir el pan», no hacía santo el Domingo ya que «</a:t>
            </a:r>
            <a:r>
              <a:rPr lang="es-CO" sz="2800" dirty="0" smtClean="0">
                <a:latin typeface="Agency FB" pitchFamily="34" charset="0"/>
              </a:rPr>
              <a:t>Ellos </a:t>
            </a:r>
            <a:r>
              <a:rPr lang="es-CO" sz="2800" dirty="0">
                <a:latin typeface="Agency FB" pitchFamily="34" charset="0"/>
              </a:rPr>
              <a:t>perseveraban unánimes en el templo </a:t>
            </a:r>
            <a:r>
              <a:rPr lang="es-CO" sz="2800" u="sng" dirty="0">
                <a:latin typeface="Agency FB" pitchFamily="34" charset="0"/>
              </a:rPr>
              <a:t>día tras día</a:t>
            </a:r>
            <a:r>
              <a:rPr lang="es-CO" sz="2800" dirty="0">
                <a:latin typeface="Agency FB" pitchFamily="34" charset="0"/>
              </a:rPr>
              <a:t>, y </a:t>
            </a:r>
            <a:r>
              <a:rPr lang="es-CO" sz="2800" u="sng" dirty="0">
                <a:latin typeface="Agency FB" pitchFamily="34" charset="0"/>
              </a:rPr>
              <a:t>partiendo el pan casa por casa</a:t>
            </a:r>
            <a:r>
              <a:rPr lang="es-CO" sz="2800" dirty="0">
                <a:latin typeface="Agency FB" pitchFamily="34" charset="0"/>
              </a:rPr>
              <a:t>, participaban de la comida con alegría y con sencillez de </a:t>
            </a:r>
            <a:r>
              <a:rPr lang="es-CO" sz="2800" dirty="0" smtClean="0">
                <a:latin typeface="Agency FB" pitchFamily="34" charset="0"/>
              </a:rPr>
              <a:t>corazón</a:t>
            </a:r>
            <a:r>
              <a:rPr lang="es-CO" sz="2800" dirty="0" smtClean="0"/>
              <a:t>» </a:t>
            </a:r>
            <a:r>
              <a:rPr lang="es-CO" sz="2800" dirty="0" smtClean="0">
                <a:solidFill>
                  <a:srgbClr val="FF0000"/>
                </a:solidFill>
              </a:rPr>
              <a:t>(Hech.2:46). </a:t>
            </a:r>
          </a:p>
          <a:p>
            <a:pPr marL="0" indent="0">
              <a:buNone/>
            </a:pPr>
            <a:endParaRPr lang="es-CO" sz="3600" b="1" dirty="0" smtClean="0"/>
          </a:p>
          <a:p>
            <a:pPr marL="0" indent="0">
              <a:buNone/>
            </a:pPr>
            <a:r>
              <a:rPr lang="es-CO" sz="3500" b="1" dirty="0" smtClean="0"/>
              <a:t>LAS </a:t>
            </a:r>
            <a:r>
              <a:rPr lang="es-CO" sz="3500" b="1" dirty="0"/>
              <a:t>ORDENANZAS DE LA </a:t>
            </a:r>
            <a:r>
              <a:rPr lang="es-CO" sz="3500" b="1" dirty="0" smtClean="0"/>
              <a:t>IGLESIA PRIMITIVA</a:t>
            </a:r>
            <a:endParaRPr lang="es-CO" sz="3500" b="1" dirty="0"/>
          </a:p>
          <a:p>
            <a:r>
              <a:rPr lang="es-CO" sz="2800" dirty="0"/>
              <a:t>El Señor Jesús dio a Su iglesia </a:t>
            </a:r>
            <a:r>
              <a:rPr lang="es-CO" sz="2800" dirty="0" smtClean="0"/>
              <a:t>tres </a:t>
            </a:r>
            <a:r>
              <a:rPr lang="es-CO" sz="2800" dirty="0"/>
              <a:t>ordenanzas: </a:t>
            </a:r>
            <a:endParaRPr lang="es-CO" sz="2800" dirty="0" smtClean="0"/>
          </a:p>
          <a:p>
            <a:pPr lvl="1"/>
            <a:r>
              <a:rPr lang="es-CO" b="1" dirty="0" smtClean="0"/>
              <a:t>1</a:t>
            </a:r>
            <a:r>
              <a:rPr lang="es-CO" sz="2400" dirty="0"/>
              <a:t>) </a:t>
            </a:r>
            <a:r>
              <a:rPr lang="es-CO" sz="2400" dirty="0" smtClean="0"/>
              <a:t>El Bautismo.</a:t>
            </a:r>
          </a:p>
          <a:p>
            <a:pPr lvl="1"/>
            <a:r>
              <a:rPr lang="es-CO" b="1" dirty="0" smtClean="0"/>
              <a:t>2</a:t>
            </a:r>
            <a:r>
              <a:rPr lang="es-CO" sz="2400" dirty="0" smtClean="0"/>
              <a:t>) El lavamiento de pies y</a:t>
            </a:r>
          </a:p>
          <a:p>
            <a:pPr lvl="1"/>
            <a:r>
              <a:rPr lang="es-CO" b="1" dirty="0"/>
              <a:t>3</a:t>
            </a:r>
            <a:r>
              <a:rPr lang="es-CO" sz="2400" dirty="0" smtClean="0"/>
              <a:t>) La </a:t>
            </a:r>
            <a:r>
              <a:rPr lang="es-CO" sz="2400" dirty="0"/>
              <a:t>Santa Cena. </a:t>
            </a:r>
            <a:endParaRPr lang="es-CO" sz="2400" dirty="0" smtClean="0"/>
          </a:p>
          <a:p>
            <a:endParaRPr lang="es-CO" sz="2800" dirty="0" smtClean="0"/>
          </a:p>
          <a:p>
            <a:r>
              <a:rPr lang="es-CO" sz="2800" dirty="0" smtClean="0"/>
              <a:t>Actualmente </a:t>
            </a:r>
            <a:r>
              <a:rPr lang="es-CO" sz="2800" dirty="0"/>
              <a:t>guardamos estas </a:t>
            </a:r>
            <a:r>
              <a:rPr lang="es-CO" sz="2800" dirty="0" smtClean="0"/>
              <a:t>tres ordenanzas</a:t>
            </a:r>
            <a:r>
              <a:rPr lang="es-CO" sz="2800" dirty="0"/>
              <a:t>. Queremos considerar el significado </a:t>
            </a:r>
            <a:r>
              <a:rPr lang="es-CO" sz="2800" dirty="0" smtClean="0"/>
              <a:t>de estas tres ordenanzas; </a:t>
            </a:r>
            <a:r>
              <a:rPr lang="es-CO" sz="2800" dirty="0"/>
              <a:t>pero primero, </a:t>
            </a:r>
            <a:r>
              <a:rPr lang="es-CO" sz="2800" b="1" dirty="0"/>
              <a:t>¿qué es una ordenanza?</a:t>
            </a:r>
          </a:p>
          <a:p>
            <a:r>
              <a:rPr lang="es-CO" sz="2800" dirty="0"/>
              <a:t>Una ordenanza es una ceremonia </a:t>
            </a:r>
            <a:r>
              <a:rPr lang="es-CO" sz="2800" u="sng" dirty="0"/>
              <a:t>instituida por Cristo </a:t>
            </a:r>
            <a:r>
              <a:rPr lang="es-CO" sz="2800" dirty="0"/>
              <a:t>que representa una verdad espiritual. Es algo que podemos ver y sentir y que simboliza una verdad espiritual</a:t>
            </a:r>
            <a:r>
              <a:rPr lang="es-CO" sz="2800" dirty="0" smtClean="0"/>
              <a:t>.</a:t>
            </a:r>
            <a:endParaRPr lang="es-CO" sz="2800" dirty="0"/>
          </a:p>
        </p:txBody>
      </p:sp>
    </p:spTree>
    <p:extLst>
      <p:ext uri="{BB962C8B-B14F-4D97-AF65-F5344CB8AC3E}">
        <p14:creationId xmlns:p14="http://schemas.microsoft.com/office/powerpoint/2010/main" val="29571829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229600" cy="2808312"/>
          </a:xfrm>
        </p:spPr>
        <p:txBody>
          <a:bodyPr>
            <a:normAutofit fontScale="92500"/>
          </a:bodyPr>
          <a:lstStyle/>
          <a:p>
            <a:pPr marL="0" indent="0" algn="ctr">
              <a:buNone/>
            </a:pPr>
            <a:r>
              <a:rPr lang="es-CO" sz="2800" b="1" dirty="0"/>
              <a:t>¿QUÉ ES EL BAUTISMO?</a:t>
            </a:r>
          </a:p>
          <a:p>
            <a:pPr marL="457200" lvl="1" indent="0" algn="ctr">
              <a:buNone/>
            </a:pPr>
            <a:r>
              <a:rPr lang="es-CO" sz="2400" dirty="0">
                <a:solidFill>
                  <a:srgbClr val="FF0000"/>
                </a:solidFill>
              </a:rPr>
              <a:t>El bautismo es una ceremonia que simboliza nuestra unión con Cristo en Su muerte, sepultura y resurrección</a:t>
            </a:r>
            <a:r>
              <a:rPr lang="es-CO" sz="2400" dirty="0"/>
              <a:t>. Cuando estamos en el agua para ser bautizados damos testimonio al hecho de que hemos sido crucificados con Cristo; cuando nos sumergen, ilustramos que somos sepultados con Él; y cuando nos levantan del agua, representamos nuestra resurrección con Él. </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645024"/>
            <a:ext cx="4392488" cy="288032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0" y="3140968"/>
            <a:ext cx="2267744" cy="3416320"/>
          </a:xfrm>
          <a:prstGeom prst="rect">
            <a:avLst/>
          </a:prstGeom>
        </p:spPr>
        <p:txBody>
          <a:bodyPr wrap="square">
            <a:spAutoFit/>
          </a:bodyPr>
          <a:lstStyle/>
          <a:p>
            <a:pPr algn="ctr"/>
            <a:r>
              <a:rPr lang="es-CO" sz="2400" dirty="0">
                <a:solidFill>
                  <a:srgbClr val="FF0000"/>
                </a:solidFill>
              </a:rPr>
              <a:t>El Señor Jesús ordenó que todos los que creen en Él sean bautizados. Por medio de nuestro bautismo damos </a:t>
            </a:r>
            <a:r>
              <a:rPr lang="es-CO" sz="2400" dirty="0" smtClean="0">
                <a:solidFill>
                  <a:srgbClr val="FF0000"/>
                </a:solidFill>
              </a:rPr>
              <a:t>testimonio</a:t>
            </a:r>
            <a:endParaRPr lang="es-CO" sz="2400" dirty="0">
              <a:solidFill>
                <a:srgbClr val="FF0000"/>
              </a:solidFill>
            </a:endParaRPr>
          </a:p>
        </p:txBody>
      </p:sp>
      <p:sp>
        <p:nvSpPr>
          <p:cNvPr id="4" name="3 Rectángulo"/>
          <p:cNvSpPr/>
          <p:nvPr/>
        </p:nvSpPr>
        <p:spPr>
          <a:xfrm>
            <a:off x="6660232" y="3325634"/>
            <a:ext cx="2483768" cy="3046988"/>
          </a:xfrm>
          <a:prstGeom prst="rect">
            <a:avLst/>
          </a:prstGeom>
        </p:spPr>
        <p:txBody>
          <a:bodyPr wrap="square">
            <a:spAutoFit/>
          </a:bodyPr>
          <a:lstStyle/>
          <a:p>
            <a:pPr algn="ctr"/>
            <a:r>
              <a:rPr lang="es-CO" sz="2400" dirty="0">
                <a:solidFill>
                  <a:srgbClr val="FF0000"/>
                </a:solidFill>
              </a:rPr>
              <a:t>público a la realidad de que pertenecemos a Cristo y que estamos unidos con Él en Su muerte, sepultura y resurrección.</a:t>
            </a:r>
          </a:p>
        </p:txBody>
      </p:sp>
    </p:spTree>
    <p:extLst>
      <p:ext uri="{BB962C8B-B14F-4D97-AF65-F5344CB8AC3E}">
        <p14:creationId xmlns:p14="http://schemas.microsoft.com/office/powerpoint/2010/main" val="151676448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bg1"/>
          </a:solidFill>
          <a:scene3d>
            <a:camera prst="orthographicFront"/>
            <a:lightRig rig="threePt" dir="t"/>
          </a:scene3d>
          <a:sp3d>
            <a:bevelT w="165100" prst="coolSlant"/>
          </a:sp3d>
        </p:spPr>
        <p:txBody>
          <a:bodyPr>
            <a:normAutofit lnSpcReduction="10000"/>
          </a:bodyPr>
          <a:lstStyle/>
          <a:p>
            <a:pPr marL="0" indent="0" algn="ctr">
              <a:buNone/>
            </a:pPr>
            <a:r>
              <a:rPr lang="es-CO" sz="3500" b="1" dirty="0" smtClean="0"/>
              <a:t>¿Qué significa el lavamiento de pies?</a:t>
            </a:r>
          </a:p>
          <a:p>
            <a:pPr marL="0" indent="0" algn="ctr">
              <a:buNone/>
            </a:pPr>
            <a:r>
              <a:rPr lang="es-CO" sz="2400" dirty="0" smtClean="0"/>
              <a:t>En el Santuario estaba la pila, hecha de espejos de las mujeres, no tenía dimensiones, los sacerdotes se lavaban los pies y las manos antes de ministrar en el santuario.</a:t>
            </a:r>
          </a:p>
          <a:p>
            <a:pPr marL="0" indent="0" algn="ctr">
              <a:buNone/>
            </a:pPr>
            <a:r>
              <a:rPr lang="es-CO" sz="2400" dirty="0" smtClean="0"/>
              <a:t>Siempre que sacaban agua de la pila, los espejos reflejaban su rostro, como estaba.</a:t>
            </a:r>
          </a:p>
          <a:p>
            <a:pPr marL="0" indent="0" algn="ctr">
              <a:buNone/>
            </a:pPr>
            <a:r>
              <a:rPr lang="es-CO" sz="2400" dirty="0"/>
              <a:t>El Lavacro es un símbolo de Cristo, la Palabra viviente. </a:t>
            </a:r>
          </a:p>
          <a:p>
            <a:pPr marL="0" indent="0" algn="ctr">
              <a:buNone/>
            </a:pPr>
            <a:r>
              <a:rPr lang="es-CO" sz="2400" dirty="0" smtClean="0"/>
              <a:t>El </a:t>
            </a:r>
            <a:r>
              <a:rPr lang="es-CO" sz="2400" dirty="0"/>
              <a:t>agua del Lavacro nos habla de la Palabra escrita. </a:t>
            </a:r>
            <a:r>
              <a:rPr lang="es-CO" sz="2400" dirty="0" smtClean="0">
                <a:solidFill>
                  <a:srgbClr val="FF0000"/>
                </a:solidFill>
              </a:rPr>
              <a:t>(Sant.1:23-25).</a:t>
            </a:r>
          </a:p>
          <a:p>
            <a:pPr marL="0" indent="0" algn="ctr">
              <a:buNone/>
            </a:pPr>
            <a:r>
              <a:rPr lang="es-CO" sz="2400" dirty="0"/>
              <a:t>Para ministrar delante del Señor debemos estar limpios (lavados) en espíritu, alma y </a:t>
            </a:r>
            <a:r>
              <a:rPr lang="es-CO" sz="2400" dirty="0" smtClean="0"/>
              <a:t>cuerpo. </a:t>
            </a:r>
          </a:p>
          <a:p>
            <a:pPr marL="0" indent="0" algn="ctr">
              <a:buNone/>
            </a:pPr>
            <a:r>
              <a:rPr lang="es-CO" sz="2400" dirty="0" smtClean="0"/>
              <a:t>«</a:t>
            </a:r>
            <a:r>
              <a:rPr lang="es-CO" sz="2400" b="1" dirty="0" smtClean="0">
                <a:latin typeface="Agency FB" pitchFamily="34" charset="0"/>
              </a:rPr>
              <a:t>Maridos</a:t>
            </a:r>
            <a:r>
              <a:rPr lang="es-CO" sz="2400" b="1" dirty="0">
                <a:latin typeface="Agency FB" pitchFamily="34" charset="0"/>
              </a:rPr>
              <a:t>, amad a vuestras mujeres, así como Cristo amó a la iglesia y se entregó a sí mismo por ella, para santificarla, habiéndola purificado en el lavamiento del agua por la palabra, a fin de presentársela a sí mismo, una iglesia gloriosa, que no tuviera mancha ni arruga ni cosa semejante, sino que fuera santa y sin </a:t>
            </a:r>
            <a:r>
              <a:rPr lang="es-CO" sz="2400" b="1" dirty="0" smtClean="0">
                <a:latin typeface="Agency FB" pitchFamily="34" charset="0"/>
              </a:rPr>
              <a:t>mancha»</a:t>
            </a:r>
            <a:r>
              <a:rPr lang="es-CO" sz="2400" dirty="0" smtClean="0"/>
              <a:t>. </a:t>
            </a:r>
            <a:r>
              <a:rPr lang="es-CO" sz="2400" dirty="0" smtClean="0">
                <a:solidFill>
                  <a:srgbClr val="FF0000"/>
                </a:solidFill>
              </a:rPr>
              <a:t>(Efesios 5:25-27</a:t>
            </a:r>
            <a:r>
              <a:rPr lang="es-CO" sz="2400" dirty="0">
                <a:solidFill>
                  <a:srgbClr val="FF0000"/>
                </a:solidFill>
              </a:rPr>
              <a:t>). </a:t>
            </a:r>
            <a:r>
              <a:rPr lang="es-CO" sz="2400" dirty="0"/>
              <a:t>Porque escrito está: </a:t>
            </a:r>
            <a:r>
              <a:rPr lang="es-CO" sz="2400" dirty="0" smtClean="0"/>
              <a:t>«</a:t>
            </a:r>
            <a:r>
              <a:rPr lang="es-CO" sz="2400" b="1" dirty="0" smtClean="0">
                <a:latin typeface="Agency FB" pitchFamily="34" charset="0"/>
              </a:rPr>
              <a:t>Sed </a:t>
            </a:r>
            <a:r>
              <a:rPr lang="es-CO" sz="2400" b="1" dirty="0">
                <a:latin typeface="Agency FB" pitchFamily="34" charset="0"/>
              </a:rPr>
              <a:t>santos, porque Yo Soy </a:t>
            </a:r>
            <a:r>
              <a:rPr lang="es-CO" sz="2400" b="1" dirty="0" smtClean="0">
                <a:latin typeface="Agency FB" pitchFamily="34" charset="0"/>
              </a:rPr>
              <a:t>Santo</a:t>
            </a:r>
            <a:r>
              <a:rPr lang="es-CO" sz="2400" dirty="0" smtClean="0"/>
              <a:t>». </a:t>
            </a:r>
            <a:r>
              <a:rPr lang="es-CO" sz="2400" dirty="0" smtClean="0">
                <a:solidFill>
                  <a:srgbClr val="FF0000"/>
                </a:solidFill>
              </a:rPr>
              <a:t>1 Pedro 1:1 </a:t>
            </a:r>
            <a:r>
              <a:rPr lang="es-CO" sz="2400" dirty="0">
                <a:solidFill>
                  <a:srgbClr val="FF0000"/>
                </a:solidFill>
              </a:rPr>
              <a:t>6</a:t>
            </a:r>
            <a:endParaRPr lang="es-CO" sz="2400" dirty="0" smtClean="0">
              <a:solidFill>
                <a:srgbClr val="FF0000"/>
              </a:solidFill>
            </a:endParaRPr>
          </a:p>
          <a:p>
            <a:pPr marL="0" indent="0" algn="ctr">
              <a:buNone/>
            </a:pPr>
            <a:endParaRPr lang="es-CO" sz="2400" dirty="0" smtClean="0"/>
          </a:p>
          <a:p>
            <a:pPr marL="0" indent="0" algn="ctr">
              <a:buNone/>
            </a:pPr>
            <a:endParaRPr lang="es-CO" sz="2400" dirty="0" smtClean="0"/>
          </a:p>
          <a:p>
            <a:pPr marL="0" indent="0" algn="ctr">
              <a:buNone/>
            </a:pPr>
            <a:endParaRPr lang="es-CO" dirty="0"/>
          </a:p>
        </p:txBody>
      </p:sp>
    </p:spTree>
    <p:extLst>
      <p:ext uri="{BB962C8B-B14F-4D97-AF65-F5344CB8AC3E}">
        <p14:creationId xmlns:p14="http://schemas.microsoft.com/office/powerpoint/2010/main" val="36371630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solidFill>
            <a:schemeClr val="bg1"/>
          </a:solidFill>
          <a:effectLst>
            <a:glow rad="101600">
              <a:srgbClr val="C00000">
                <a:alpha val="60000"/>
              </a:srgbClr>
            </a:glow>
          </a:effectLst>
        </p:spPr>
        <p:txBody>
          <a:bodyPr>
            <a:noAutofit/>
          </a:bodyPr>
          <a:lstStyle/>
          <a:p>
            <a:pPr marL="0" indent="0" algn="ctr">
              <a:buNone/>
            </a:pPr>
            <a:r>
              <a:rPr lang="es-CO" sz="2800" dirty="0" smtClean="0"/>
              <a:t>La pila no tenía dimensiones, significa que su amor es tan grande que no lo podemos medir, </a:t>
            </a:r>
            <a:r>
              <a:rPr lang="es-CO" sz="2800" dirty="0" smtClean="0">
                <a:solidFill>
                  <a:srgbClr val="FF0000"/>
                </a:solidFill>
              </a:rPr>
              <a:t>Ver 2 Cron 6:18</a:t>
            </a:r>
            <a:r>
              <a:rPr lang="es-CO" sz="2800" dirty="0" smtClean="0"/>
              <a:t>. Sin embargo, se rebajo para salvarnos.</a:t>
            </a:r>
          </a:p>
          <a:p>
            <a:pPr marL="0" indent="0" algn="ctr">
              <a:buNone/>
            </a:pPr>
            <a:r>
              <a:rPr lang="es-CO" sz="2800" dirty="0" smtClean="0"/>
              <a:t>Recuerda las palabras de Pedro: «</a:t>
            </a:r>
            <a:r>
              <a:rPr lang="es-CO" sz="2800" dirty="0" smtClean="0">
                <a:latin typeface="Agency FB" pitchFamily="34" charset="0"/>
              </a:rPr>
              <a:t>No me lavarás los pies jamás». Jesús le dice: «Si no te lavo, no tendrás parte con migo</a:t>
            </a:r>
            <a:r>
              <a:rPr lang="es-CO" sz="2800" dirty="0" smtClean="0"/>
              <a:t>». </a:t>
            </a:r>
            <a:r>
              <a:rPr lang="es-CO" sz="2800" dirty="0" smtClean="0">
                <a:solidFill>
                  <a:srgbClr val="FF0000"/>
                </a:solidFill>
              </a:rPr>
              <a:t>Juan 13:8.</a:t>
            </a:r>
          </a:p>
          <a:p>
            <a:pPr marL="0" indent="0" algn="ctr">
              <a:buNone/>
            </a:pPr>
            <a:r>
              <a:rPr lang="es-CO" sz="2800" dirty="0" smtClean="0"/>
              <a:t>No </a:t>
            </a:r>
            <a:r>
              <a:rPr lang="es-CO" sz="2800" dirty="0"/>
              <a:t>podemos “lavarnos” (justificarnos) notros mismos. Debemos dejarnos lavar por Cristo. </a:t>
            </a:r>
            <a:endParaRPr lang="es-CO" sz="2800" dirty="0" smtClean="0"/>
          </a:p>
          <a:p>
            <a:pPr marL="0" indent="0" algn="ctr">
              <a:buNone/>
            </a:pPr>
            <a:r>
              <a:rPr lang="es-CO" sz="2800" dirty="0" smtClean="0"/>
              <a:t>«</a:t>
            </a:r>
            <a:r>
              <a:rPr lang="es-CO" sz="2800" dirty="0" smtClean="0">
                <a:latin typeface="Agency FB" pitchFamily="34" charset="0"/>
              </a:rPr>
              <a:t>Pues </a:t>
            </a:r>
            <a:r>
              <a:rPr lang="es-CO" sz="2800" dirty="0">
                <a:latin typeface="Agency FB" pitchFamily="34" charset="0"/>
              </a:rPr>
              <a:t>si yo, el Señor y el Maestro, he lavado vuestros pies, vosotros también </a:t>
            </a:r>
            <a:r>
              <a:rPr lang="es-CO" sz="2800" u="sng" dirty="0">
                <a:latin typeface="Agency FB" pitchFamily="34" charset="0"/>
              </a:rPr>
              <a:t>debéis lavaros los pies los unos a los </a:t>
            </a:r>
            <a:r>
              <a:rPr lang="es-CO" sz="2800" u="sng" dirty="0" smtClean="0">
                <a:latin typeface="Agency FB" pitchFamily="34" charset="0"/>
              </a:rPr>
              <a:t>otros</a:t>
            </a:r>
            <a:r>
              <a:rPr lang="es-CO" sz="2800" dirty="0" smtClean="0">
                <a:latin typeface="Agency FB" pitchFamily="34" charset="0"/>
              </a:rPr>
              <a:t>, porque </a:t>
            </a:r>
            <a:r>
              <a:rPr lang="es-CO" sz="2800" dirty="0">
                <a:latin typeface="Agency FB" pitchFamily="34" charset="0"/>
              </a:rPr>
              <a:t>ejemplo os he dado para que, como yo os he hecho, vosotros también </a:t>
            </a:r>
            <a:r>
              <a:rPr lang="es-CO" sz="2800" dirty="0" smtClean="0">
                <a:latin typeface="Agency FB" pitchFamily="34" charset="0"/>
              </a:rPr>
              <a:t>hagáis</a:t>
            </a:r>
            <a:r>
              <a:rPr lang="es-CO" sz="2800" dirty="0" smtClean="0"/>
              <a:t>». </a:t>
            </a:r>
            <a:r>
              <a:rPr lang="es-CO" sz="2800" dirty="0" smtClean="0">
                <a:solidFill>
                  <a:srgbClr val="FF0000"/>
                </a:solidFill>
              </a:rPr>
              <a:t>Juan 13:14,15. </a:t>
            </a:r>
            <a:endParaRPr lang="es-CO" sz="2800" dirty="0">
              <a:solidFill>
                <a:srgbClr val="FF0000"/>
              </a:solidFill>
            </a:endParaRPr>
          </a:p>
          <a:p>
            <a:pPr marL="0" indent="0" algn="ctr">
              <a:buNone/>
            </a:pPr>
            <a:r>
              <a:rPr lang="es-CO" sz="2800" dirty="0" smtClean="0"/>
              <a:t>En el </a:t>
            </a:r>
            <a:r>
              <a:rPr lang="es-CO" sz="2800" dirty="0"/>
              <a:t>l</a:t>
            </a:r>
            <a:r>
              <a:rPr lang="es-CO" sz="2800" dirty="0" smtClean="0"/>
              <a:t>avatorio de los pies. Jesús </a:t>
            </a:r>
            <a:r>
              <a:rPr lang="es-CO" sz="2800" dirty="0"/>
              <a:t>nos da ejemplo de humildad y servicio </a:t>
            </a:r>
            <a:r>
              <a:rPr lang="es-CO" sz="2800" dirty="0" smtClean="0"/>
              <a:t>fraternal.</a:t>
            </a:r>
            <a:endParaRPr lang="es-CO" sz="2800" dirty="0"/>
          </a:p>
        </p:txBody>
      </p:sp>
    </p:spTree>
    <p:extLst>
      <p:ext uri="{BB962C8B-B14F-4D97-AF65-F5344CB8AC3E}">
        <p14:creationId xmlns:p14="http://schemas.microsoft.com/office/powerpoint/2010/main" val="119266389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147248" cy="576064"/>
          </a:xfrm>
        </p:spPr>
        <p:txBody>
          <a:bodyPr>
            <a:noAutofit/>
          </a:bodyPr>
          <a:lstStyle/>
          <a:p>
            <a:pPr marL="0" indent="0" algn="ctr">
              <a:buNone/>
            </a:pPr>
            <a:r>
              <a:rPr lang="es-CO" sz="3600" b="1" dirty="0" smtClean="0"/>
              <a:t>¿</a:t>
            </a:r>
            <a:r>
              <a:rPr lang="es-CO" sz="3600" b="1" dirty="0"/>
              <a:t>QUÉ ES LA SANTA CENA</a:t>
            </a:r>
            <a:r>
              <a:rPr lang="es-CO" sz="3600" b="1" dirty="0" smtClean="0"/>
              <a:t>?</a:t>
            </a:r>
            <a:endParaRPr lang="es-CO" sz="3600" b="1" dirty="0"/>
          </a:p>
        </p:txBody>
      </p:sp>
      <p:pic>
        <p:nvPicPr>
          <p:cNvPr id="5122" name="Picture 2" descr="La santa cena es un acto de conmemoración de la muerte de nuestro Salvador en la cr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302341"/>
            <a:ext cx="2880320" cy="2486700"/>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1340768"/>
            <a:ext cx="5472608" cy="5262979"/>
          </a:xfrm>
          <a:prstGeom prst="rect">
            <a:avLst/>
          </a:prstGeom>
          <a:solidFill>
            <a:schemeClr val="accent3">
              <a:lumMod val="40000"/>
              <a:lumOff val="60000"/>
            </a:schemeClr>
          </a:solidFill>
          <a:scene3d>
            <a:camera prst="orthographicFront"/>
            <a:lightRig rig="threePt" dir="t"/>
          </a:scene3d>
          <a:sp3d>
            <a:bevelT w="139700" h="139700" prst="divot"/>
          </a:sp3d>
        </p:spPr>
        <p:txBody>
          <a:bodyPr wrap="square">
            <a:spAutoFit/>
          </a:bodyPr>
          <a:lstStyle/>
          <a:p>
            <a:pPr algn="ctr"/>
            <a:r>
              <a:rPr lang="es-CO" sz="2800" dirty="0"/>
              <a:t>La santa cena es un acto de conmemoración de la muerte de nuestro Salvador en la cruz. La copa que tomamos representa Su sangre que fue derramada por nuestros pecados. </a:t>
            </a:r>
            <a:endParaRPr lang="es-CO" sz="2800" dirty="0" smtClean="0"/>
          </a:p>
          <a:p>
            <a:pPr algn="ctr"/>
            <a:r>
              <a:rPr lang="es-CO" sz="2800" dirty="0" smtClean="0"/>
              <a:t>El </a:t>
            </a:r>
            <a:r>
              <a:rPr lang="es-CO" sz="2800" dirty="0"/>
              <a:t>pan del cual participamos representa Su cuerpo que fue quebrantado por nosotros. La Biblia dice que debemos celebrar la santa cena hasta que el Señor Jesús vuelva</a:t>
            </a:r>
            <a:r>
              <a:rPr lang="es-CO" sz="2800" dirty="0" smtClean="0"/>
              <a:t>:</a:t>
            </a:r>
            <a:endParaRPr lang="es-CO" sz="2800" dirty="0"/>
          </a:p>
        </p:txBody>
      </p:sp>
      <p:sp>
        <p:nvSpPr>
          <p:cNvPr id="5" name="4 Rectángulo"/>
          <p:cNvSpPr/>
          <p:nvPr/>
        </p:nvSpPr>
        <p:spPr>
          <a:xfrm>
            <a:off x="6054855" y="3926091"/>
            <a:ext cx="2880320" cy="2677656"/>
          </a:xfrm>
          <a:prstGeom prst="rect">
            <a:avLst/>
          </a:prstGeom>
          <a:solidFill>
            <a:schemeClr val="accent3">
              <a:lumMod val="40000"/>
              <a:lumOff val="60000"/>
            </a:schemeClr>
          </a:solidFill>
          <a:scene3d>
            <a:camera prst="orthographicFront"/>
            <a:lightRig rig="threePt" dir="t"/>
          </a:scene3d>
          <a:sp3d>
            <a:bevelT w="139700" h="139700" prst="divot"/>
          </a:sp3d>
        </p:spPr>
        <p:txBody>
          <a:bodyPr wrap="square">
            <a:spAutoFit/>
          </a:bodyPr>
          <a:lstStyle/>
          <a:p>
            <a:pPr algn="ctr"/>
            <a:r>
              <a:rPr lang="es-CO" sz="2400" dirty="0"/>
              <a:t>Así, pues, todas las veces que comiereis este pan, y bebiereis esta copa, la muerte del Señor anunciáis hasta que él venga</a:t>
            </a:r>
            <a:br>
              <a:rPr lang="es-CO" sz="2400" dirty="0"/>
            </a:br>
            <a:r>
              <a:rPr lang="es-CO" sz="2400" dirty="0"/>
              <a:t>(1 Corintios 11:26).</a:t>
            </a:r>
          </a:p>
        </p:txBody>
      </p:sp>
    </p:spTree>
    <p:extLst>
      <p:ext uri="{BB962C8B-B14F-4D97-AF65-F5344CB8AC3E}">
        <p14:creationId xmlns:p14="http://schemas.microsoft.com/office/powerpoint/2010/main" val="39942132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Tres ritos establecidos por Cristo para su iglesia</a:t>
            </a:r>
            <a:endParaRPr lang="es-CO" dirty="0"/>
          </a:p>
        </p:txBody>
      </p:sp>
      <p:sp>
        <p:nvSpPr>
          <p:cNvPr id="3" name="2 Marcador de contenido"/>
          <p:cNvSpPr>
            <a:spLocks noGrp="1"/>
          </p:cNvSpPr>
          <p:nvPr>
            <p:ph idx="1"/>
          </p:nvPr>
        </p:nvSpPr>
        <p:spPr>
          <a:xfrm>
            <a:off x="457200" y="5229200"/>
            <a:ext cx="8229600" cy="1440160"/>
          </a:xfrm>
          <a:solidFill>
            <a:schemeClr val="accent3">
              <a:lumMod val="40000"/>
              <a:lumOff val="6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b="1" u="sng" dirty="0" smtClean="0"/>
              <a:t>Bautismo</a:t>
            </a:r>
            <a:r>
              <a:rPr lang="es-CO" dirty="0" smtClean="0"/>
              <a:t>: Muerte, sepultura y resurrección de Cristo. </a:t>
            </a:r>
            <a:r>
              <a:rPr lang="es-CO" b="1" u="sng" dirty="0" smtClean="0"/>
              <a:t>Lavamiento </a:t>
            </a:r>
            <a:r>
              <a:rPr lang="es-CO" b="1" u="sng" dirty="0"/>
              <a:t>de pies</a:t>
            </a:r>
            <a:r>
              <a:rPr lang="es-CO" dirty="0" smtClean="0"/>
              <a:t>: Humildad </a:t>
            </a:r>
            <a:r>
              <a:rPr lang="es-CO" dirty="0"/>
              <a:t>y servicio fraternal</a:t>
            </a:r>
            <a:r>
              <a:rPr lang="es-CO" dirty="0" smtClean="0"/>
              <a:t>. </a:t>
            </a:r>
          </a:p>
          <a:p>
            <a:pPr marL="0" indent="0" algn="ctr">
              <a:buNone/>
            </a:pPr>
            <a:r>
              <a:rPr lang="es-CO" b="1" u="sng" dirty="0" smtClean="0"/>
              <a:t>Santa cena</a:t>
            </a:r>
            <a:r>
              <a:rPr lang="es-CO" dirty="0" smtClean="0"/>
              <a:t>:  Su sangre derramada por nosotros.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79282"/>
            <a:ext cx="2520280" cy="316896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879282"/>
            <a:ext cx="2736304" cy="31908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1879282"/>
            <a:ext cx="2908300" cy="3139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2519525"/>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19256" cy="1368152"/>
          </a:xfrm>
          <a:solidFill>
            <a:schemeClr val="accent3">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a:t>Ahora consideremos otra gran verdad con respecto a todos los creyentes.</a:t>
            </a:r>
          </a:p>
          <a:p>
            <a:pPr marL="0" indent="0" algn="ctr">
              <a:buNone/>
            </a:pPr>
            <a:r>
              <a:rPr lang="es-CO" b="1" dirty="0"/>
              <a:t>TODOS LOS CREYENTES SON "SACERDOTES PARA DIOS</a:t>
            </a:r>
            <a:r>
              <a:rPr lang="es-CO" b="1" dirty="0" smtClean="0"/>
              <a:t>"</a:t>
            </a:r>
            <a:endParaRPr lang="es-CO" b="1" dirty="0"/>
          </a:p>
        </p:txBody>
      </p:sp>
      <p:pic>
        <p:nvPicPr>
          <p:cNvPr id="6146" name="Picture 2" descr="Los sacerdotes tenían acceso a Dios y servían a D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7" y="1988840"/>
            <a:ext cx="1656185" cy="26776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536" y="1988840"/>
            <a:ext cx="6624736" cy="2677656"/>
          </a:xfrm>
          <a:prstGeom prst="rect">
            <a:avLst/>
          </a:prstGeom>
        </p:spPr>
        <p:txBody>
          <a:bodyPr wrap="square">
            <a:spAutoFit/>
          </a:bodyPr>
          <a:lstStyle/>
          <a:p>
            <a:pPr lvl="1"/>
            <a:r>
              <a:rPr lang="es-CO" sz="2400" dirty="0"/>
              <a:t>En el Antiguo Testamento encontramos que había hombres que fueron llamados por Dios para ser sacerdotes. Los sacerdotes tenían acceso a Dios </a:t>
            </a:r>
            <a:r>
              <a:rPr lang="es-CO" sz="2400" dirty="0" smtClean="0"/>
              <a:t>y le servían. </a:t>
            </a:r>
            <a:endParaRPr lang="es-CO" sz="2400" dirty="0"/>
          </a:p>
          <a:p>
            <a:pPr lvl="1"/>
            <a:r>
              <a:rPr lang="es-CO" sz="2400" dirty="0"/>
              <a:t>Era un gran honor ser sacerdote pero únicamente los hombres de una tribu—la tribu de Leví—podían ser sacerdotes. </a:t>
            </a:r>
          </a:p>
        </p:txBody>
      </p:sp>
      <p:sp>
        <p:nvSpPr>
          <p:cNvPr id="4" name="3 Rectángulo"/>
          <p:cNvSpPr/>
          <p:nvPr/>
        </p:nvSpPr>
        <p:spPr>
          <a:xfrm>
            <a:off x="395536" y="4941168"/>
            <a:ext cx="8424936" cy="1569660"/>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400" dirty="0"/>
              <a:t>Los que no eran sacerdotes no podían acercarse a Dios directamente; no podían ofrecer sacrificios a Dios directamente; no podían servir a Dios directamente. El sacerdote tenía que hacerlo todo por ellos</a:t>
            </a:r>
            <a:r>
              <a:rPr lang="es-CO" sz="2400" dirty="0" smtClean="0"/>
              <a:t>.</a:t>
            </a:r>
            <a:endParaRPr lang="es-CO" sz="2400" dirty="0"/>
          </a:p>
        </p:txBody>
      </p:sp>
    </p:spTree>
    <p:extLst>
      <p:ext uri="{BB962C8B-B14F-4D97-AF65-F5344CB8AC3E}">
        <p14:creationId xmlns:p14="http://schemas.microsoft.com/office/powerpoint/2010/main" val="13656089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347864" y="332656"/>
            <a:ext cx="5338936" cy="2592287"/>
          </a:xfrm>
        </p:spPr>
        <p:txBody>
          <a:bodyPr>
            <a:noAutofit/>
          </a:bodyPr>
          <a:lstStyle/>
          <a:p>
            <a:pPr marL="0" indent="0">
              <a:buNone/>
            </a:pPr>
            <a:r>
              <a:rPr lang="es-CO" sz="2400" dirty="0"/>
              <a:t>Aun los mismos sacerdotes tenían que tener un sumo sacerdote, y sólo él podía entrar en el lugar santísimo donde moraba la gloria de Dios. Así, vemos que los hijos de Israel se hallaban divididos en dos clases: (</a:t>
            </a:r>
            <a:r>
              <a:rPr lang="es-CO" sz="2400" b="1" dirty="0"/>
              <a:t>1</a:t>
            </a:r>
            <a:r>
              <a:rPr lang="es-CO" sz="2400" dirty="0"/>
              <a:t>) el pueblo de Dios y (</a:t>
            </a:r>
            <a:r>
              <a:rPr lang="es-CO" sz="2400" b="1" dirty="0"/>
              <a:t>2</a:t>
            </a:r>
            <a:r>
              <a:rPr lang="es-CO" sz="2400" dirty="0"/>
              <a:t>) los sacerdotes de Dios</a:t>
            </a:r>
            <a:r>
              <a:rPr lang="es-CO" sz="2400" dirty="0" smtClean="0"/>
              <a:t>.</a:t>
            </a:r>
            <a:endParaRPr lang="es-CO" sz="2400" dirty="0"/>
          </a:p>
        </p:txBody>
      </p:sp>
      <p:pic>
        <p:nvPicPr>
          <p:cNvPr id="7170" name="Picture 2" descr="En el Nuevo Testamento todo creyente es un sacerdote para D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04664"/>
            <a:ext cx="2857500" cy="2664296"/>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287434" y="3212976"/>
            <a:ext cx="8533037" cy="3416320"/>
          </a:xfrm>
          <a:prstGeom prst="rect">
            <a:avLst/>
          </a:prstGeom>
          <a:solidFill>
            <a:schemeClr val="accent3">
              <a:lumMod val="40000"/>
              <a:lumOff val="60000"/>
            </a:schemeClr>
          </a:solidFill>
          <a:scene3d>
            <a:camera prst="orthographicFront"/>
            <a:lightRig rig="threePt" dir="t"/>
          </a:scene3d>
          <a:sp3d>
            <a:bevelT prst="slope"/>
          </a:sp3d>
        </p:spPr>
        <p:txBody>
          <a:bodyPr wrap="square">
            <a:spAutoFit/>
          </a:bodyPr>
          <a:lstStyle/>
          <a:p>
            <a:r>
              <a:rPr lang="es-CO" sz="2400" dirty="0"/>
              <a:t>En el Nuevo Testamento, encontramos que todos los creyentes son "sacerdotes para Dios". No hay clase especial entre el pueblo de Dios. </a:t>
            </a:r>
            <a:r>
              <a:rPr lang="es-CO" sz="2400" dirty="0">
                <a:solidFill>
                  <a:srgbClr val="FF0000"/>
                </a:solidFill>
              </a:rPr>
              <a:t>(Véase Mateo 23:8-9</a:t>
            </a:r>
            <a:r>
              <a:rPr lang="es-CO" sz="2400" dirty="0" smtClean="0">
                <a:solidFill>
                  <a:srgbClr val="FF0000"/>
                </a:solidFill>
              </a:rPr>
              <a:t>.)</a:t>
            </a:r>
          </a:p>
          <a:p>
            <a:r>
              <a:rPr lang="es-CO" sz="2400" dirty="0" smtClean="0">
                <a:solidFill>
                  <a:srgbClr val="FF0000"/>
                </a:solidFill>
              </a:rPr>
              <a:t> </a:t>
            </a:r>
            <a:r>
              <a:rPr lang="es-CO" sz="2400" dirty="0"/>
              <a:t>Dos veces en el Nuevo Testamento encontramos que al cuerpo entero de cristianos—a todos los creyentes—se les declara sacerdotes. </a:t>
            </a:r>
            <a:endParaRPr lang="es-CO" sz="2400" dirty="0" smtClean="0"/>
          </a:p>
          <a:p>
            <a:r>
              <a:rPr lang="es-CO" sz="2400" dirty="0" smtClean="0"/>
              <a:t>La </a:t>
            </a:r>
            <a:r>
              <a:rPr lang="es-CO" sz="2400" dirty="0"/>
              <a:t>Biblia </a:t>
            </a:r>
            <a:r>
              <a:rPr lang="es-CO" sz="2400" dirty="0" smtClean="0"/>
              <a:t>dice: «</a:t>
            </a:r>
            <a:r>
              <a:rPr lang="es-CO" sz="2400" b="1" dirty="0" smtClean="0">
                <a:latin typeface="Agency FB" pitchFamily="34" charset="0"/>
              </a:rPr>
              <a:t>Vosotros </a:t>
            </a:r>
            <a:r>
              <a:rPr lang="es-CO" sz="2400" b="1" dirty="0">
                <a:latin typeface="Agency FB" pitchFamily="34" charset="0"/>
              </a:rPr>
              <a:t>también, como piedras vivas, sed edificados como casa espiritual y sacerdocio santo . . . Mas vosotros sois linaje escogido, real sacerdocio . . </a:t>
            </a:r>
            <a:r>
              <a:rPr lang="es-CO" sz="2400" b="1" dirty="0" smtClean="0">
                <a:latin typeface="Agency FB" pitchFamily="34" charset="0"/>
              </a:rPr>
              <a:t>.» </a:t>
            </a:r>
            <a:r>
              <a:rPr lang="es-CO" sz="2400" dirty="0" smtClean="0">
                <a:solidFill>
                  <a:srgbClr val="FF0000"/>
                </a:solidFill>
              </a:rPr>
              <a:t>(</a:t>
            </a:r>
            <a:r>
              <a:rPr lang="es-CO" sz="2400" dirty="0">
                <a:solidFill>
                  <a:srgbClr val="FF0000"/>
                </a:solidFill>
              </a:rPr>
              <a:t>1 Pedro </a:t>
            </a:r>
            <a:r>
              <a:rPr lang="es-CO" sz="2400" dirty="0" smtClean="0">
                <a:solidFill>
                  <a:srgbClr val="FF0000"/>
                </a:solidFill>
              </a:rPr>
              <a:t>2:5,9</a:t>
            </a:r>
            <a:r>
              <a:rPr lang="es-CO" sz="2400" dirty="0">
                <a:solidFill>
                  <a:srgbClr val="FF0000"/>
                </a:solidFill>
              </a:rPr>
              <a:t>).</a:t>
            </a:r>
          </a:p>
        </p:txBody>
      </p:sp>
    </p:spTree>
    <p:extLst>
      <p:ext uri="{BB962C8B-B14F-4D97-AF65-F5344CB8AC3E}">
        <p14:creationId xmlns:p14="http://schemas.microsoft.com/office/powerpoint/2010/main" val="1916787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4"/>
                                        </p:tgtEl>
                                        <p:attrNameLst>
                                          <p:attrName>style.color</p:attrName>
                                        </p:attrNameLst>
                                      </p:cBhvr>
                                      <p:to>
                                        <a:schemeClr val="bg1"/>
                                      </p:to>
                                    </p:animClr>
                                    <p:animClr clrSpc="rgb" dir="cw">
                                      <p:cBhvr>
                                        <p:cTn id="7" dur="250" autoRev="1" fill="remove"/>
                                        <p:tgtEl>
                                          <p:spTgt spid="4"/>
                                        </p:tgtEl>
                                        <p:attrNameLst>
                                          <p:attrName>fillcolor</p:attrName>
                                        </p:attrNameLst>
                                      </p:cBhvr>
                                      <p:to>
                                        <a:schemeClr val="bg1"/>
                                      </p:to>
                                    </p:animClr>
                                    <p:set>
                                      <p:cBhvr>
                                        <p:cTn id="8" dur="250" autoRev="1" fill="remove"/>
                                        <p:tgtEl>
                                          <p:spTgt spid="4"/>
                                        </p:tgtEl>
                                        <p:attrNameLst>
                                          <p:attrName>fill.type</p:attrName>
                                        </p:attrNameLst>
                                      </p:cBhvr>
                                      <p:to>
                                        <p:strVal val="solid"/>
                                      </p:to>
                                    </p:set>
                                    <p:set>
                                      <p:cBhvr>
                                        <p:cTn id="9" dur="250" autoRev="1" fill="remove"/>
                                        <p:tgtEl>
                                          <p:spTgt spid="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bg1">
              <a:lumMod val="85000"/>
            </a:schemeClr>
          </a:solidFill>
          <a:scene3d>
            <a:camera prst="orthographicFront"/>
            <a:lightRig rig="threePt" dir="t"/>
          </a:scene3d>
          <a:sp3d>
            <a:bevelT prst="slope"/>
          </a:sp3d>
        </p:spPr>
        <p:txBody>
          <a:bodyPr>
            <a:normAutofit fontScale="92500" lnSpcReduction="20000"/>
          </a:bodyPr>
          <a:lstStyle/>
          <a:p>
            <a:pPr marL="0" indent="0">
              <a:buNone/>
            </a:pPr>
            <a:r>
              <a:rPr lang="es-CO" sz="3000" b="1" dirty="0" smtClean="0"/>
              <a:t>¿QUÉ QUIERE DECIR CUANDO DECIMOS QUE CADA CREYENTE ES UN "SACERDOTE PARA DIOS"</a:t>
            </a:r>
            <a:r>
              <a:rPr lang="es-CO" sz="3900" b="1" dirty="0" smtClean="0"/>
              <a:t>? </a:t>
            </a:r>
          </a:p>
          <a:p>
            <a:pPr marL="400050" lvl="1" indent="0">
              <a:buNone/>
            </a:pPr>
            <a:endParaRPr lang="es-CO" b="1" dirty="0" smtClean="0"/>
          </a:p>
          <a:p>
            <a:pPr marL="400050" lvl="1" indent="0">
              <a:buNone/>
            </a:pPr>
            <a:r>
              <a:rPr lang="es-CO" b="1" dirty="0" smtClean="0"/>
              <a:t>En </a:t>
            </a:r>
            <a:r>
              <a:rPr lang="es-CO" b="1" dirty="0"/>
              <a:t>primer lugar</a:t>
            </a:r>
            <a:r>
              <a:rPr lang="es-CO" dirty="0"/>
              <a:t>, quiere decir que podemos acercarnos directamente a Dios. No necesitamos un sacerdote para hablar con Dios por nosotros. ¿Por qué? Porque todo creyente es un sacerdote. </a:t>
            </a:r>
            <a:r>
              <a:rPr lang="es-CO" u="sng" dirty="0"/>
              <a:t>El Señor Jesucristo es nuestro Sumo Sacerdote</a:t>
            </a:r>
            <a:r>
              <a:rPr lang="es-CO" dirty="0"/>
              <a:t>; </a:t>
            </a:r>
            <a:r>
              <a:rPr lang="es-CO" u="sng" dirty="0"/>
              <a:t>únicamente por medio de Él, confesamos nuestros pecados directamente a Dios y recibimos perdón directamente de Dios</a:t>
            </a:r>
            <a:r>
              <a:rPr lang="es-CO" dirty="0"/>
              <a:t>. </a:t>
            </a:r>
            <a:endParaRPr lang="es-CO" dirty="0" smtClean="0"/>
          </a:p>
          <a:p>
            <a:pPr marL="0" indent="0">
              <a:buNone/>
            </a:pPr>
            <a:endParaRPr lang="es-CO" dirty="0" smtClean="0"/>
          </a:p>
          <a:p>
            <a:pPr marL="0" indent="0">
              <a:buNone/>
            </a:pPr>
            <a:r>
              <a:rPr lang="es-CO" sz="2800" dirty="0" smtClean="0"/>
              <a:t>La </a:t>
            </a:r>
            <a:r>
              <a:rPr lang="es-CO" sz="2800" dirty="0"/>
              <a:t>Biblia </a:t>
            </a:r>
            <a:r>
              <a:rPr lang="es-CO" sz="2800" dirty="0" smtClean="0"/>
              <a:t>dice: «</a:t>
            </a:r>
            <a:r>
              <a:rPr lang="es-CO" sz="2800" b="1" dirty="0" smtClean="0">
                <a:latin typeface="Agency FB" pitchFamily="34" charset="0"/>
              </a:rPr>
              <a:t>Porque </a:t>
            </a:r>
            <a:r>
              <a:rPr lang="es-CO" sz="2800" b="1" dirty="0">
                <a:latin typeface="Agency FB" pitchFamily="34" charset="0"/>
              </a:rPr>
              <a:t>hay un solo Dios, y un solo mediador entre Dios y los hombres, Jesucristo </a:t>
            </a:r>
            <a:r>
              <a:rPr lang="es-CO" sz="2800" b="1" dirty="0" smtClean="0">
                <a:latin typeface="Agency FB" pitchFamily="34" charset="0"/>
              </a:rPr>
              <a:t>hombre</a:t>
            </a:r>
            <a:r>
              <a:rPr lang="es-CO" sz="2800" dirty="0" smtClean="0"/>
              <a:t>» </a:t>
            </a:r>
            <a:r>
              <a:rPr lang="es-CO" sz="2800" dirty="0">
                <a:solidFill>
                  <a:srgbClr val="FF0000"/>
                </a:solidFill>
              </a:rPr>
              <a:t>(1 Timoteo 2:5).</a:t>
            </a:r>
          </a:p>
          <a:p>
            <a:endParaRPr lang="es-CO" sz="3000" dirty="0" smtClean="0"/>
          </a:p>
          <a:p>
            <a:pPr marL="457200" lvl="1" indent="0">
              <a:buNone/>
            </a:pPr>
            <a:r>
              <a:rPr lang="es-CO" sz="2600" b="1" dirty="0" smtClean="0"/>
              <a:t>En </a:t>
            </a:r>
            <a:r>
              <a:rPr lang="es-CO" sz="2600" b="1" dirty="0"/>
              <a:t>segundo lugar</a:t>
            </a:r>
            <a:r>
              <a:rPr lang="es-CO" sz="2600" dirty="0"/>
              <a:t>, quiere decir que todos los creyentes debemos servir a Dios. El mismo Señor Jesús nos ha elegido y puesto para servirle. </a:t>
            </a:r>
          </a:p>
        </p:txBody>
      </p:sp>
    </p:spTree>
    <p:extLst>
      <p:ext uri="{BB962C8B-B14F-4D97-AF65-F5344CB8AC3E}">
        <p14:creationId xmlns:p14="http://schemas.microsoft.com/office/powerpoint/2010/main" val="396458178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6"/>
            <a:ext cx="8229600" cy="5400599"/>
          </a:xfrm>
          <a:solidFill>
            <a:schemeClr val="accent2">
              <a:lumMod val="20000"/>
              <a:lumOff val="80000"/>
            </a:schemeClr>
          </a:solidFill>
          <a:effectLst>
            <a:glow rad="101600">
              <a:srgbClr val="C00000">
                <a:alpha val="60000"/>
              </a:srgbClr>
            </a:glow>
          </a:effectLst>
          <a:scene3d>
            <a:camera prst="orthographicFront"/>
            <a:lightRig rig="threePt" dir="t"/>
          </a:scene3d>
          <a:sp3d>
            <a:bevelT w="139700" h="139700" prst="divot"/>
          </a:sp3d>
        </p:spPr>
        <p:txBody>
          <a:bodyPr>
            <a:normAutofit/>
          </a:bodyPr>
          <a:lstStyle/>
          <a:p>
            <a:pPr lvl="1"/>
            <a:endParaRPr lang="es-CO" sz="2400" dirty="0" smtClean="0"/>
          </a:p>
          <a:p>
            <a:pPr lvl="1"/>
            <a:r>
              <a:rPr lang="es-CO" sz="2400" dirty="0" smtClean="0"/>
              <a:t>Él dijo: «</a:t>
            </a:r>
            <a:r>
              <a:rPr lang="es-CO" sz="2400" b="1" dirty="0" smtClean="0">
                <a:latin typeface="Agency FB" pitchFamily="34" charset="0"/>
              </a:rPr>
              <a:t>No </a:t>
            </a:r>
            <a:r>
              <a:rPr lang="es-CO" sz="2400" b="1" dirty="0">
                <a:latin typeface="Agency FB" pitchFamily="34" charset="0"/>
              </a:rPr>
              <a:t>me elegisteis vosotros a mí, sino que yo os elegí a vosotros, y os he puesto para que vayáis y llevéis fruto . . </a:t>
            </a:r>
            <a:r>
              <a:rPr lang="es-CO" sz="2400" b="1" dirty="0" smtClean="0">
                <a:latin typeface="Agency FB" pitchFamily="34" charset="0"/>
              </a:rPr>
              <a:t>.»  </a:t>
            </a:r>
            <a:r>
              <a:rPr lang="es-CO" sz="2400" dirty="0">
                <a:solidFill>
                  <a:srgbClr val="FF0000"/>
                </a:solidFill>
              </a:rPr>
              <a:t>(Juan 15:16).</a:t>
            </a:r>
          </a:p>
          <a:p>
            <a:endParaRPr lang="es-CO" sz="2800" dirty="0" smtClean="0"/>
          </a:p>
          <a:p>
            <a:r>
              <a:rPr lang="es-CO" sz="2800" dirty="0" smtClean="0"/>
              <a:t>Nuestra </a:t>
            </a:r>
            <a:r>
              <a:rPr lang="es-CO" sz="2800" dirty="0"/>
              <a:t>primera responsabilidad como cristianos es amar, obedecer y servir al Señor Jesucristo. </a:t>
            </a:r>
            <a:endParaRPr lang="es-CO" sz="2800" dirty="0" smtClean="0"/>
          </a:p>
          <a:p>
            <a:endParaRPr lang="es-CO" sz="2800" u="sng" dirty="0"/>
          </a:p>
          <a:p>
            <a:pPr lvl="1"/>
            <a:r>
              <a:rPr lang="es-CO" sz="2400" u="sng" dirty="0" smtClean="0"/>
              <a:t>Cada </a:t>
            </a:r>
            <a:r>
              <a:rPr lang="es-CO" sz="2400" u="sng" dirty="0"/>
              <a:t>creyente debe ser un adorador, un estudiante de la Biblia, un ganador de almas; uno que sirve al Señor </a:t>
            </a:r>
            <a:r>
              <a:rPr lang="es-CO" sz="2400" u="sng" dirty="0" smtClean="0"/>
              <a:t>Jesucristo</a:t>
            </a:r>
            <a:r>
              <a:rPr lang="es-CO" sz="2400" dirty="0" smtClean="0"/>
              <a:t>, </a:t>
            </a:r>
            <a:r>
              <a:rPr lang="es-CO" sz="2400" u="sng" dirty="0" smtClean="0"/>
              <a:t>en Espíritu y en verdad</a:t>
            </a:r>
            <a:r>
              <a:rPr lang="es-CO" sz="2400" dirty="0" smtClean="0"/>
              <a:t>.</a:t>
            </a:r>
            <a:endParaRPr lang="es-CO" sz="2400" dirty="0"/>
          </a:p>
        </p:txBody>
      </p:sp>
    </p:spTree>
    <p:extLst>
      <p:ext uri="{BB962C8B-B14F-4D97-AF65-F5344CB8AC3E}">
        <p14:creationId xmlns:p14="http://schemas.microsoft.com/office/powerpoint/2010/main" val="78412999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065575"/>
            <a:ext cx="6203032" cy="2443545"/>
          </a:xfrm>
        </p:spPr>
        <p:txBody>
          <a:bodyPr>
            <a:noAutofit/>
          </a:bodyPr>
          <a:lstStyle/>
          <a:p>
            <a:r>
              <a:rPr lang="es-CO" sz="2800" dirty="0" smtClean="0"/>
              <a:t>Funciona </a:t>
            </a:r>
            <a:r>
              <a:rPr lang="es-CO" sz="2800" dirty="0"/>
              <a:t>como un cuerpo viviente. La iglesia no es simplemente una organización; es el cuerpo viviente de Cristo, y debe funcionar como un cuerpo. </a:t>
            </a:r>
          </a:p>
        </p:txBody>
      </p:sp>
      <p:pic>
        <p:nvPicPr>
          <p:cNvPr id="8194" name="Picture 2" descr="“Porque somos miembros de su cuerpo, de su carne y de sus huesos”. Efesios 5: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060848"/>
            <a:ext cx="1905000" cy="2304256"/>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332656"/>
            <a:ext cx="8136904" cy="1384995"/>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800" dirty="0"/>
              <a:t>Ahora consideremos una pregunta importante concerniente a la iglesia local.</a:t>
            </a:r>
          </a:p>
          <a:p>
            <a:pPr algn="ctr"/>
            <a:r>
              <a:rPr lang="es-CO" sz="2800" b="1" dirty="0" smtClean="0"/>
              <a:t>¿</a:t>
            </a:r>
            <a:r>
              <a:rPr lang="es-CO" sz="2800" b="1" dirty="0"/>
              <a:t>CÓMO FUNCIONA LA IGLESIA?</a:t>
            </a:r>
          </a:p>
        </p:txBody>
      </p:sp>
      <p:sp>
        <p:nvSpPr>
          <p:cNvPr id="5" name="4 Rectángulo"/>
          <p:cNvSpPr/>
          <p:nvPr/>
        </p:nvSpPr>
        <p:spPr>
          <a:xfrm>
            <a:off x="451667" y="4829937"/>
            <a:ext cx="8136904" cy="1661993"/>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800" dirty="0"/>
              <a:t>Al escribir a los creyentes en Corinto, el apóstol Pablo </a:t>
            </a:r>
            <a:r>
              <a:rPr lang="es-CO" sz="2800" dirty="0" smtClean="0"/>
              <a:t>dijo: «</a:t>
            </a:r>
            <a:r>
              <a:rPr lang="es-CO" sz="2800" b="1" dirty="0" smtClean="0">
                <a:latin typeface="Agency FB" pitchFamily="34" charset="0"/>
              </a:rPr>
              <a:t>Vosotros</a:t>
            </a:r>
            <a:r>
              <a:rPr lang="es-CO" sz="2800" b="1" dirty="0">
                <a:latin typeface="Agency FB" pitchFamily="34" charset="0"/>
              </a:rPr>
              <a:t>, pues, sois el cuerpo de Cristo, y miembros cada uno en </a:t>
            </a:r>
            <a:r>
              <a:rPr lang="es-CO" sz="2800" b="1" dirty="0" smtClean="0">
                <a:latin typeface="Agency FB" pitchFamily="34" charset="0"/>
              </a:rPr>
              <a:t>particular</a:t>
            </a:r>
            <a:r>
              <a:rPr lang="es-CO" sz="2800" dirty="0" smtClean="0"/>
              <a:t>»  </a:t>
            </a:r>
            <a:r>
              <a:rPr lang="es-CO" sz="2800" dirty="0">
                <a:solidFill>
                  <a:srgbClr val="FF0000"/>
                </a:solidFill>
              </a:rPr>
              <a:t>(1 Corintios 12:27</a:t>
            </a:r>
            <a:r>
              <a:rPr lang="es-CO" sz="2800" dirty="0"/>
              <a:t>).</a:t>
            </a:r>
          </a:p>
          <a:p>
            <a:endParaRPr lang="es-CO" dirty="0"/>
          </a:p>
        </p:txBody>
      </p:sp>
    </p:spTree>
    <p:extLst>
      <p:ext uri="{BB962C8B-B14F-4D97-AF65-F5344CB8AC3E}">
        <p14:creationId xmlns:p14="http://schemas.microsoft.com/office/powerpoint/2010/main" val="179485892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lumMod val="95000"/>
            </a:schemeClr>
          </a:solidFill>
          <a:scene3d>
            <a:camera prst="orthographicFront"/>
            <a:lightRig rig="threePt" dir="t"/>
          </a:scene3d>
          <a:sp3d>
            <a:bevelT prst="slope"/>
          </a:sp3d>
        </p:spPr>
        <p:txBody>
          <a:bodyPr>
            <a:normAutofit fontScale="92500" lnSpcReduction="20000"/>
          </a:bodyPr>
          <a:lstStyle/>
          <a:p>
            <a:r>
              <a:rPr lang="es-CO" dirty="0"/>
              <a:t>¿Qué era lo que decía Pablo a estos creyentes? Les decía: "</a:t>
            </a:r>
            <a:r>
              <a:rPr lang="es-CO" b="1" dirty="0">
                <a:latin typeface="Agency FB" pitchFamily="34" charset="0"/>
              </a:rPr>
              <a:t>Ustedes son el cuerpo de Cristo en Corinto. Cristo es la Cabeza, y ustedes son Su cuerpo por el cual Él expresa Su vida en la ciudad de Corinto. Deben reconocer esta gran verdad: Que ustedes son el cuerpo de Cristo, y que deben trabajar juntos como el cuerpo de Cris</a:t>
            </a:r>
            <a:r>
              <a:rPr lang="es-CO" dirty="0"/>
              <a:t>to".</a:t>
            </a:r>
          </a:p>
          <a:p>
            <a:endParaRPr lang="es-CO" dirty="0" smtClean="0"/>
          </a:p>
          <a:p>
            <a:pPr lvl="1"/>
            <a:r>
              <a:rPr lang="es-CO" dirty="0" smtClean="0"/>
              <a:t>Lo </a:t>
            </a:r>
            <a:r>
              <a:rPr lang="es-CO" dirty="0"/>
              <a:t>que era cierto de la iglesia en Corinto debe ser cierto de cada iglesia local hoy día. La iglesia local en una ciudad es el cuerpo de Cristo en esa ciudad, y debe funcionar como un cuerpo viviente.</a:t>
            </a:r>
          </a:p>
          <a:p>
            <a:pPr lvl="1"/>
            <a:r>
              <a:rPr lang="es-CO" i="1" u="sng" dirty="0"/>
              <a:t>Ahora, pensemos en cuatro grandes realidades con respecto a cómo funciona un cuerpo</a:t>
            </a:r>
            <a:r>
              <a:rPr lang="es-CO" dirty="0"/>
              <a:t>. Veremos que estas cosas son ciertas en cuanto a nuestro cuerpo físico y que también son ciertas en cuanto al cuerpo de Cristo.</a:t>
            </a:r>
          </a:p>
          <a:p>
            <a:endParaRPr lang="es-CO" dirty="0"/>
          </a:p>
        </p:txBody>
      </p:sp>
    </p:spTree>
    <p:extLst>
      <p:ext uri="{BB962C8B-B14F-4D97-AF65-F5344CB8AC3E}">
        <p14:creationId xmlns:p14="http://schemas.microsoft.com/office/powerpoint/2010/main" val="30989452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ln>
            <a:solidFill>
              <a:schemeClr val="bg1"/>
            </a:solidFill>
          </a:ln>
          <a:effectLst>
            <a:glow rad="101600">
              <a:srgbClr val="C00000">
                <a:alpha val="60000"/>
              </a:srgbClr>
            </a:glow>
          </a:effectLst>
        </p:spPr>
        <p:txBody>
          <a:bodyPr>
            <a:normAutofit fontScale="85000" lnSpcReduction="10000"/>
          </a:bodyPr>
          <a:lstStyle/>
          <a:p>
            <a:pPr marL="0" indent="0">
              <a:buNone/>
            </a:pPr>
            <a:r>
              <a:rPr lang="es-CO" sz="4200" b="1" i="1" dirty="0" smtClean="0">
                <a:solidFill>
                  <a:srgbClr val="FF0000"/>
                </a:solidFill>
              </a:rPr>
              <a:t>1</a:t>
            </a:r>
            <a:r>
              <a:rPr lang="es-CO" sz="2800" b="1" dirty="0" smtClean="0"/>
              <a:t>)  EL </a:t>
            </a:r>
            <a:r>
              <a:rPr lang="es-CO" sz="2800" b="1" dirty="0"/>
              <a:t>CUERPO TIENE MUCHOS MIEMBROS DISTINTOS</a:t>
            </a:r>
            <a:br>
              <a:rPr lang="es-CO" sz="2800" b="1" dirty="0"/>
            </a:br>
            <a:r>
              <a:rPr lang="es-CO" sz="2800" b="1" dirty="0"/>
              <a:t>Y TODOS SON NECESARIOS.</a:t>
            </a:r>
          </a:p>
          <a:p>
            <a:endParaRPr lang="es-CO" sz="3000" dirty="0" smtClean="0"/>
          </a:p>
          <a:p>
            <a:r>
              <a:rPr lang="es-CO" sz="3000" dirty="0" smtClean="0"/>
              <a:t>En </a:t>
            </a:r>
            <a:r>
              <a:rPr lang="es-CO" sz="3000" dirty="0"/>
              <a:t>mi </a:t>
            </a:r>
            <a:r>
              <a:rPr lang="es-CO" sz="3000" dirty="0" smtClean="0"/>
              <a:t>cuerpo, </a:t>
            </a:r>
            <a:r>
              <a:rPr lang="es-CO" sz="3000" dirty="0"/>
              <a:t>tengo muchos miembros distintos: Ojos, oídos, nariz, boca, manos, dedos, </a:t>
            </a:r>
            <a:r>
              <a:rPr lang="es-CO" sz="3000" dirty="0" smtClean="0"/>
              <a:t>piernas y pies</a:t>
            </a:r>
            <a:r>
              <a:rPr lang="es-CO" sz="3000" dirty="0"/>
              <a:t>. Todos son diferentes; sin embargo, todos son necesarios.</a:t>
            </a:r>
          </a:p>
          <a:p>
            <a:r>
              <a:rPr lang="es-CO" sz="3000" dirty="0"/>
              <a:t>El cuerpo de Cristo también tiene muchos miembros. Todos son distintos; sin embargo, todos son necesarios. </a:t>
            </a:r>
            <a:endParaRPr lang="es-CO" sz="3000" dirty="0" smtClean="0"/>
          </a:p>
          <a:p>
            <a:endParaRPr lang="es-CO" sz="3000" dirty="0"/>
          </a:p>
          <a:p>
            <a:r>
              <a:rPr lang="es-CO" sz="3000" dirty="0" smtClean="0"/>
              <a:t>La </a:t>
            </a:r>
            <a:r>
              <a:rPr lang="es-CO" sz="3000" dirty="0"/>
              <a:t>Biblia </a:t>
            </a:r>
            <a:r>
              <a:rPr lang="es-CO" sz="3000" dirty="0" smtClean="0"/>
              <a:t>dice: «</a:t>
            </a:r>
            <a:r>
              <a:rPr lang="es-CO" sz="3000" b="1" dirty="0" smtClean="0">
                <a:latin typeface="Agency FB" pitchFamily="34" charset="0"/>
              </a:rPr>
              <a:t>Además</a:t>
            </a:r>
            <a:r>
              <a:rPr lang="es-CO" sz="3000" b="1" dirty="0">
                <a:latin typeface="Agency FB" pitchFamily="34" charset="0"/>
              </a:rPr>
              <a:t>, el cuerpo no es un solo miembro, sino muchos. Ni el ojo puede decir a la mano: no te necesito, ni tampoco la cabeza a los pies: No tengo necesidad de </a:t>
            </a:r>
            <a:r>
              <a:rPr lang="es-CO" sz="3000" b="1" dirty="0" smtClean="0">
                <a:latin typeface="Agency FB" pitchFamily="34" charset="0"/>
              </a:rPr>
              <a:t>vosotros</a:t>
            </a:r>
            <a:r>
              <a:rPr lang="es-CO" sz="3000" dirty="0" smtClean="0"/>
              <a:t>» </a:t>
            </a:r>
            <a:r>
              <a:rPr lang="es-CO" sz="3000" dirty="0" smtClean="0">
                <a:solidFill>
                  <a:srgbClr val="FF0000"/>
                </a:solidFill>
              </a:rPr>
              <a:t>(1 </a:t>
            </a:r>
            <a:r>
              <a:rPr lang="es-CO" sz="3000" dirty="0">
                <a:solidFill>
                  <a:srgbClr val="FF0000"/>
                </a:solidFill>
              </a:rPr>
              <a:t>Corintios 12:14, 21).</a:t>
            </a:r>
          </a:p>
          <a:p>
            <a:endParaRPr lang="es-CO" dirty="0"/>
          </a:p>
        </p:txBody>
      </p:sp>
    </p:spTree>
    <p:extLst>
      <p:ext uri="{BB962C8B-B14F-4D97-AF65-F5344CB8AC3E}">
        <p14:creationId xmlns:p14="http://schemas.microsoft.com/office/powerpoint/2010/main" val="427929521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20000"/>
              <a:lumOff val="80000"/>
            </a:schemeClr>
          </a:solidFill>
          <a:scene3d>
            <a:camera prst="orthographicFront"/>
            <a:lightRig rig="threePt" dir="t"/>
          </a:scene3d>
          <a:sp3d>
            <a:bevelT w="114300" prst="hardEdge"/>
          </a:sp3d>
        </p:spPr>
        <p:txBody>
          <a:bodyPr>
            <a:normAutofit fontScale="92500" lnSpcReduction="20000"/>
          </a:bodyPr>
          <a:lstStyle/>
          <a:p>
            <a:pPr marL="0" indent="0">
              <a:buNone/>
            </a:pPr>
            <a:r>
              <a:rPr lang="es-CO" sz="4200" b="1" i="1" dirty="0" smtClean="0">
                <a:solidFill>
                  <a:srgbClr val="FF0000"/>
                </a:solidFill>
              </a:rPr>
              <a:t>2</a:t>
            </a:r>
            <a:r>
              <a:rPr lang="es-CO" b="1" dirty="0" smtClean="0"/>
              <a:t>). ADA </a:t>
            </a:r>
            <a:r>
              <a:rPr lang="es-CO" b="1" dirty="0"/>
              <a:t>MIEMBRO DEBE FUNCIONAR</a:t>
            </a:r>
          </a:p>
          <a:p>
            <a:r>
              <a:rPr lang="es-CO" sz="2800" dirty="0"/>
              <a:t>Si mis ojos no sirven, no puedo ver; si mis oídos no sirven, no puedo oír; si mis piernas no sirven, no puedo caminar. Cuando cualquier miembro del cuerpo no funciona, el cuerpo entero sufre una pérdida.</a:t>
            </a:r>
          </a:p>
          <a:p>
            <a:endParaRPr lang="es-CO" sz="2800" dirty="0" smtClean="0"/>
          </a:p>
          <a:p>
            <a:pPr lvl="1"/>
            <a:r>
              <a:rPr lang="es-CO" sz="2400" dirty="0" smtClean="0"/>
              <a:t>Asimismo</a:t>
            </a:r>
            <a:r>
              <a:rPr lang="es-CO" sz="2400" dirty="0"/>
              <a:t>, el cuerpo de Cristo se ve impedido cuando un miembro de su cuerpo no está funcionando. Cada creyente es un miembro del cuerpo de Cristo y cada creyente tiene por lo menos un don del Espíritu. Esto quiere decir que, como creyente, tú tienes una habilidad especial que el cuerpo de Cristo necesita. </a:t>
            </a:r>
            <a:endParaRPr lang="es-CO" sz="2400" dirty="0" smtClean="0"/>
          </a:p>
          <a:p>
            <a:endParaRPr lang="es-CO" sz="2800" dirty="0"/>
          </a:p>
          <a:p>
            <a:r>
              <a:rPr lang="es-CO" sz="2800" dirty="0" smtClean="0"/>
              <a:t>Cada </a:t>
            </a:r>
            <a:r>
              <a:rPr lang="es-CO" sz="2800" dirty="0"/>
              <a:t>creyente debe decir, "</a:t>
            </a:r>
            <a:r>
              <a:rPr lang="es-CO" sz="2800" b="1" dirty="0">
                <a:latin typeface="Agency FB" pitchFamily="34" charset="0"/>
              </a:rPr>
              <a:t>Señor, ¿dónde debo servirte en Tu cuerpo, la iglesia? ¿Qué quieres que yo haga?" </a:t>
            </a:r>
            <a:r>
              <a:rPr lang="es-CO" sz="2800" dirty="0"/>
              <a:t>La Biblia dice que el cuerpo de Cristo se edifica en amor: "</a:t>
            </a:r>
            <a:r>
              <a:rPr lang="es-CO" sz="2800" b="1" dirty="0">
                <a:latin typeface="Agency FB" pitchFamily="34" charset="0"/>
              </a:rPr>
              <a:t>según la actividad propia de cada miembro</a:t>
            </a:r>
            <a:r>
              <a:rPr lang="es-CO" sz="2800" dirty="0"/>
              <a:t>" </a:t>
            </a:r>
            <a:r>
              <a:rPr lang="es-CO" sz="2800" dirty="0">
                <a:solidFill>
                  <a:srgbClr val="FF0000"/>
                </a:solidFill>
              </a:rPr>
              <a:t>(Efesios 4:16).</a:t>
            </a:r>
          </a:p>
        </p:txBody>
      </p:sp>
    </p:spTree>
    <p:extLst>
      <p:ext uri="{BB962C8B-B14F-4D97-AF65-F5344CB8AC3E}">
        <p14:creationId xmlns:p14="http://schemas.microsoft.com/office/powerpoint/2010/main" val="340229263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solidFill>
          <a:effectLst>
            <a:glow rad="101600">
              <a:srgbClr val="C00000">
                <a:alpha val="60000"/>
              </a:srgbClr>
            </a:glow>
          </a:effectLst>
        </p:spPr>
        <p:txBody>
          <a:bodyPr>
            <a:normAutofit fontScale="85000" lnSpcReduction="10000"/>
          </a:bodyPr>
          <a:lstStyle/>
          <a:p>
            <a:pPr marL="0" indent="0">
              <a:buNone/>
            </a:pPr>
            <a:r>
              <a:rPr lang="es-CO" sz="4200" b="1" i="1" dirty="0" smtClean="0">
                <a:solidFill>
                  <a:srgbClr val="FF0000"/>
                </a:solidFill>
              </a:rPr>
              <a:t>3</a:t>
            </a:r>
            <a:r>
              <a:rPr lang="es-CO" b="1" dirty="0" smtClean="0"/>
              <a:t>). LOS </a:t>
            </a:r>
            <a:r>
              <a:rPr lang="es-CO" b="1" dirty="0"/>
              <a:t>MIEMBROS DEBEN OBEDECER A LA CABEZA.</a:t>
            </a:r>
          </a:p>
          <a:p>
            <a:r>
              <a:rPr lang="es-CO" dirty="0"/>
              <a:t>Para que mi cuerpo funcione correctamente todos los miembros tienen que obedecer a la cabeza.</a:t>
            </a:r>
          </a:p>
          <a:p>
            <a:pPr lvl="1"/>
            <a:endParaRPr lang="es-CO" dirty="0" smtClean="0"/>
          </a:p>
          <a:p>
            <a:pPr lvl="1"/>
            <a:r>
              <a:rPr lang="es-CO" dirty="0" smtClean="0"/>
              <a:t>Esto </a:t>
            </a:r>
            <a:r>
              <a:rPr lang="es-CO" dirty="0"/>
              <a:t>también es cierto del cuerpo de Cristo. La Biblia dice que debemos "</a:t>
            </a:r>
            <a:r>
              <a:rPr lang="es-CO" b="1" dirty="0">
                <a:latin typeface="Agency FB" pitchFamily="34" charset="0"/>
              </a:rPr>
              <a:t>asirnos de la Cabeza</a:t>
            </a:r>
            <a:r>
              <a:rPr lang="es-CO" dirty="0"/>
              <a:t>". Esto quiere decir que debemos obedecer a Cristo. </a:t>
            </a:r>
            <a:endParaRPr lang="es-CO" dirty="0" smtClean="0"/>
          </a:p>
          <a:p>
            <a:pPr lvl="1"/>
            <a:r>
              <a:rPr lang="es-CO" dirty="0" smtClean="0"/>
              <a:t>La </a:t>
            </a:r>
            <a:r>
              <a:rPr lang="es-CO" dirty="0"/>
              <a:t>Biblia </a:t>
            </a:r>
            <a:r>
              <a:rPr lang="es-CO" dirty="0" smtClean="0"/>
              <a:t>dice: «</a:t>
            </a:r>
            <a:r>
              <a:rPr lang="es-CO" b="1" dirty="0" smtClean="0">
                <a:latin typeface="Agency FB" pitchFamily="34" charset="0"/>
              </a:rPr>
              <a:t>Cristo </a:t>
            </a:r>
            <a:r>
              <a:rPr lang="es-CO" b="1" dirty="0">
                <a:latin typeface="Agency FB" pitchFamily="34" charset="0"/>
              </a:rPr>
              <a:t>es cabeza de la iglesia . . . así que . . . la iglesia está sujeta a Cristo . . </a:t>
            </a:r>
            <a:r>
              <a:rPr lang="es-CO" b="1" dirty="0" smtClean="0">
                <a:latin typeface="Agency FB" pitchFamily="34" charset="0"/>
              </a:rPr>
              <a:t>.»</a:t>
            </a:r>
            <a:r>
              <a:rPr lang="es-CO" dirty="0" smtClean="0"/>
              <a:t> </a:t>
            </a:r>
            <a:r>
              <a:rPr lang="es-CO" dirty="0">
                <a:solidFill>
                  <a:srgbClr val="FF0000"/>
                </a:solidFill>
              </a:rPr>
              <a:t>(Efesios 5:23-24).</a:t>
            </a:r>
          </a:p>
          <a:p>
            <a:endParaRPr lang="es-CO" dirty="0" smtClean="0"/>
          </a:p>
          <a:p>
            <a:r>
              <a:rPr lang="es-CO" dirty="0" smtClean="0"/>
              <a:t>Si </a:t>
            </a:r>
            <a:r>
              <a:rPr lang="es-CO" dirty="0"/>
              <a:t>estamos sujetos a Cristo, estaremos sujetos a la Palabra de Dios. También seremos sumisos a los que Dios ha colocado en puestos de dirección en la iglesia. </a:t>
            </a:r>
            <a:endParaRPr lang="es-CO" dirty="0" smtClean="0"/>
          </a:p>
          <a:p>
            <a:r>
              <a:rPr lang="es-CO" dirty="0" smtClean="0"/>
              <a:t>La </a:t>
            </a:r>
            <a:r>
              <a:rPr lang="es-CO" dirty="0"/>
              <a:t>Biblia </a:t>
            </a:r>
            <a:r>
              <a:rPr lang="es-CO" dirty="0" smtClean="0"/>
              <a:t>dice: «</a:t>
            </a:r>
            <a:r>
              <a:rPr lang="es-CO" b="1" dirty="0" smtClean="0">
                <a:latin typeface="Agency FB" pitchFamily="34" charset="0"/>
              </a:rPr>
              <a:t>Obedeced </a:t>
            </a:r>
            <a:r>
              <a:rPr lang="es-CO" b="1" dirty="0">
                <a:latin typeface="Agency FB" pitchFamily="34" charset="0"/>
              </a:rPr>
              <a:t>a vuestros pastores, y sujetaos a ellos . . </a:t>
            </a:r>
            <a:r>
              <a:rPr lang="es-CO" b="1" dirty="0" smtClean="0">
                <a:latin typeface="Agency FB" pitchFamily="34" charset="0"/>
              </a:rPr>
              <a:t>.» </a:t>
            </a:r>
            <a:r>
              <a:rPr lang="es-CO" dirty="0">
                <a:solidFill>
                  <a:srgbClr val="FF0000"/>
                </a:solidFill>
              </a:rPr>
              <a:t>(Hebreos 13:17).</a:t>
            </a:r>
          </a:p>
          <a:p>
            <a:endParaRPr lang="es-CO" dirty="0"/>
          </a:p>
        </p:txBody>
      </p:sp>
    </p:spTree>
    <p:extLst>
      <p:ext uri="{BB962C8B-B14F-4D97-AF65-F5344CB8AC3E}">
        <p14:creationId xmlns:p14="http://schemas.microsoft.com/office/powerpoint/2010/main" val="355052584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lumMod val="85000"/>
            </a:schemeClr>
          </a:solidFill>
          <a:scene3d>
            <a:camera prst="orthographicFront"/>
            <a:lightRig rig="threePt" dir="t"/>
          </a:scene3d>
          <a:sp3d>
            <a:bevelT prst="slope"/>
          </a:sp3d>
        </p:spPr>
        <p:txBody>
          <a:bodyPr>
            <a:normAutofit fontScale="92500"/>
          </a:bodyPr>
          <a:lstStyle/>
          <a:p>
            <a:pPr marL="0" indent="0">
              <a:buNone/>
            </a:pPr>
            <a:r>
              <a:rPr lang="es-CO" sz="4000" b="1" i="1" dirty="0" smtClean="0">
                <a:solidFill>
                  <a:srgbClr val="FF0000"/>
                </a:solidFill>
              </a:rPr>
              <a:t>4</a:t>
            </a:r>
            <a:r>
              <a:rPr lang="es-CO" b="1" dirty="0" smtClean="0"/>
              <a:t>). </a:t>
            </a:r>
            <a:r>
              <a:rPr lang="es-CO" sz="2800" b="1" dirty="0" smtClean="0"/>
              <a:t>TODOS </a:t>
            </a:r>
            <a:r>
              <a:rPr lang="es-CO" sz="2800" b="1" dirty="0"/>
              <a:t>LOS MIEMBROS DEBEN TRABAJAR JUNTOS</a:t>
            </a:r>
            <a:endParaRPr lang="es-CO" b="1" dirty="0"/>
          </a:p>
          <a:p>
            <a:r>
              <a:rPr lang="es-CO" sz="2800" dirty="0"/>
              <a:t>Dios desea un cuerpo, no un número de cristianos solos y aislados. La Biblia dice que somos "</a:t>
            </a:r>
            <a:r>
              <a:rPr lang="es-CO" sz="2800" b="1" dirty="0">
                <a:latin typeface="Agency FB" pitchFamily="34" charset="0"/>
              </a:rPr>
              <a:t>un cuerpo en Cristo</a:t>
            </a:r>
            <a:r>
              <a:rPr lang="es-CO" sz="2800" dirty="0"/>
              <a:t>". Solo, no puedo servir a Dios eficazmente. Debo trabajar unido a otros miembros del cuerpo de Cristo</a:t>
            </a:r>
            <a:r>
              <a:rPr lang="es-CO" sz="2800" dirty="0" smtClean="0"/>
              <a:t>.</a:t>
            </a:r>
          </a:p>
          <a:p>
            <a:pPr marL="0" indent="0">
              <a:buNone/>
            </a:pPr>
            <a:endParaRPr lang="es-CO" sz="2800" dirty="0" smtClean="0"/>
          </a:p>
          <a:p>
            <a:pPr marL="0" indent="0">
              <a:buNone/>
            </a:pPr>
            <a:r>
              <a:rPr lang="es-CO" sz="3000" b="1" dirty="0" smtClean="0"/>
              <a:t>LA </a:t>
            </a:r>
            <a:r>
              <a:rPr lang="es-CO" sz="3000" b="1" dirty="0"/>
              <a:t>IMPORTANCIA DE LA IGLESIA LOCAL</a:t>
            </a:r>
          </a:p>
          <a:p>
            <a:r>
              <a:rPr lang="es-CO" sz="2800" dirty="0"/>
              <a:t>Algunos cristianos ven las imperfecciones en la iglesia local y deciden que no la necesitan. Ese es un error serio.</a:t>
            </a:r>
          </a:p>
          <a:p>
            <a:r>
              <a:rPr lang="es-CO" sz="2800" dirty="0"/>
              <a:t>La iglesia local no es perfecta. Está formada por gente imperfecta tal como tú y yo, pero es el vaso escogido por Dios para expresar la vida de Su Hijo aquí en la tierra.</a:t>
            </a:r>
          </a:p>
          <a:p>
            <a:endParaRPr lang="es-CO" sz="2800" dirty="0"/>
          </a:p>
          <a:p>
            <a:endParaRPr lang="es-CO" dirty="0"/>
          </a:p>
        </p:txBody>
      </p:sp>
    </p:spTree>
    <p:extLst>
      <p:ext uri="{BB962C8B-B14F-4D97-AF65-F5344CB8AC3E}">
        <p14:creationId xmlns:p14="http://schemas.microsoft.com/office/powerpoint/2010/main" val="195804834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7" y="332657"/>
            <a:ext cx="6048673" cy="2592288"/>
          </a:xfrm>
          <a:solidFill>
            <a:schemeClr val="bg1">
              <a:lumMod val="85000"/>
            </a:schemeClr>
          </a:solidFill>
          <a:scene3d>
            <a:camera prst="orthographicFront"/>
            <a:lightRig rig="threePt" dir="t"/>
          </a:scene3d>
          <a:sp3d>
            <a:bevelT w="139700" prst="cross"/>
          </a:sp3d>
        </p:spPr>
        <p:txBody>
          <a:bodyPr>
            <a:normAutofit fontScale="85000" lnSpcReduction="20000"/>
          </a:bodyPr>
          <a:lstStyle/>
          <a:p>
            <a:r>
              <a:rPr lang="es-CO" dirty="0" smtClean="0"/>
              <a:t>Cuando </a:t>
            </a:r>
            <a:r>
              <a:rPr lang="es-CO" dirty="0"/>
              <a:t>la iglesia se reúne, cada miembro del cuerpo de Cristo tiene la responsabilidad dada por Dios de asistir y participar. Esto incluye a niños, jóvenes y adultos. Cada miembro tiene que dar cuenta a Dios por su incumplimiento de esto</a:t>
            </a:r>
            <a:r>
              <a:rPr lang="es-CO" dirty="0" smtClean="0"/>
              <a:t>. </a:t>
            </a:r>
            <a:endParaRPr lang="es-CO" dirty="0">
              <a:solidFill>
                <a:srgbClr val="FF0000"/>
              </a:solidFill>
            </a:endParaRPr>
          </a:p>
        </p:txBody>
      </p:sp>
      <p:pic>
        <p:nvPicPr>
          <p:cNvPr id="9218" name="Picture 2" descr="Qué triste es cuando el pueblo de Dios permite que los placeres pasajeros de este mundo lo aparten de su lugar en la iglesia loc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0313" y="260439"/>
            <a:ext cx="2381250" cy="2664505"/>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7" y="3212976"/>
            <a:ext cx="8528035" cy="3046988"/>
          </a:xfrm>
          <a:prstGeom prst="rect">
            <a:avLst/>
          </a:prstGeom>
          <a:solidFill>
            <a:schemeClr val="bg1">
              <a:lumMod val="85000"/>
            </a:schemeClr>
          </a:solidFill>
          <a:scene3d>
            <a:camera prst="orthographicFront"/>
            <a:lightRig rig="threePt" dir="t"/>
          </a:scene3d>
          <a:sp3d>
            <a:bevelT w="165100" prst="coolSlant"/>
          </a:sp3d>
        </p:spPr>
        <p:txBody>
          <a:bodyPr wrap="square">
            <a:spAutoFit/>
          </a:bodyPr>
          <a:lstStyle/>
          <a:p>
            <a:r>
              <a:rPr lang="es-CO" sz="2400" dirty="0"/>
              <a:t>La Biblia nos dice que, en los días postreros, "</a:t>
            </a:r>
            <a:r>
              <a:rPr lang="es-CO" sz="2400" b="1" dirty="0">
                <a:latin typeface="Agency FB" pitchFamily="34" charset="0"/>
              </a:rPr>
              <a:t>los hombres serán amantes del placer más que amadores de Dios</a:t>
            </a:r>
            <a:r>
              <a:rPr lang="es-CO" sz="2400" dirty="0"/>
              <a:t>". </a:t>
            </a:r>
            <a:r>
              <a:rPr lang="es-CO" sz="2400" i="1" dirty="0"/>
              <a:t>Qué triste es cuando el pueblo de Dios permite que los placeres pasajeros de este mundo lo aparten de su lugar en la iglesia local</a:t>
            </a:r>
            <a:r>
              <a:rPr lang="es-CO" sz="2400" dirty="0"/>
              <a:t>.</a:t>
            </a:r>
          </a:p>
          <a:p>
            <a:r>
              <a:rPr lang="es-CO" sz="2400" dirty="0"/>
              <a:t>El cuerpo de Cristo no solamente me necesita, sino que yo necesito al cuerpo. No puedo ser un cristiano fuerte a menos que comparta la vida del cuerpo. Cuando me reúno con otros miembros del cuerpo de Cristo, recibo fuerza y vida del cuerpo.</a:t>
            </a:r>
          </a:p>
        </p:txBody>
      </p:sp>
    </p:spTree>
    <p:extLst>
      <p:ext uri="{BB962C8B-B14F-4D97-AF65-F5344CB8AC3E}">
        <p14:creationId xmlns:p14="http://schemas.microsoft.com/office/powerpoint/2010/main" val="259578663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336704"/>
          </a:xfrm>
          <a:solidFill>
            <a:schemeClr val="bg1">
              <a:lumMod val="85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sz="2800" dirty="0" smtClean="0"/>
              <a:t>¿HEMOS COMPRENDIDO EL PLAN DE DIOS EN CUANTO A LA IGLESIA LOCAL?</a:t>
            </a:r>
          </a:p>
          <a:p>
            <a:pPr marL="0" indent="0" algn="ctr">
              <a:buNone/>
            </a:pPr>
            <a:r>
              <a:rPr lang="es-CO" dirty="0" smtClean="0"/>
              <a:t> </a:t>
            </a:r>
            <a:r>
              <a:rPr lang="es-CO" sz="2800" dirty="0" smtClean="0"/>
              <a:t>¿HEMOS COMPRENDIDO QUE ÉL DESEA UN CUERPO, UN CUERPO ENTERO, NO SÓLO UN MIEMBRO AQUÍ Y OTRO ALLÁ?</a:t>
            </a:r>
          </a:p>
          <a:p>
            <a:endParaRPr lang="es-CO" dirty="0" smtClean="0"/>
          </a:p>
          <a:p>
            <a:pPr marL="0" indent="0" algn="ctr">
              <a:buNone/>
            </a:pPr>
            <a:r>
              <a:rPr lang="es-CO" dirty="0" smtClean="0"/>
              <a:t>Por </a:t>
            </a:r>
            <a:r>
              <a:rPr lang="es-CO" dirty="0"/>
              <a:t>la gracia de Dios, debo entender que soy miembro del cuerpo de Cristo en el lugar donde vivo. Cuando ese cuerpo se reúne, debo estar presente y participar. Esa no es solamente una gran responsabilidad, sino también un gran privilegio, uno que no debemos tomar a la ligera. </a:t>
            </a:r>
            <a:endParaRPr lang="es-CO" dirty="0" smtClean="0"/>
          </a:p>
          <a:p>
            <a:pPr marL="0" indent="0">
              <a:buNone/>
            </a:pPr>
            <a:endParaRPr lang="es-CO" dirty="0"/>
          </a:p>
          <a:p>
            <a:pPr marL="0" indent="0" algn="ctr">
              <a:buNone/>
            </a:pPr>
            <a:r>
              <a:rPr lang="es-CO" dirty="0" smtClean="0"/>
              <a:t>Muchos </a:t>
            </a:r>
            <a:r>
              <a:rPr lang="es-CO" dirty="0"/>
              <a:t>cristianos no tienen el privilegio </a:t>
            </a:r>
            <a:r>
              <a:rPr lang="es-CO" dirty="0" smtClean="0"/>
              <a:t>de crecer espiritualmente por que se separan del cuerpo de Cristo. </a:t>
            </a:r>
            <a:endParaRPr lang="es-CO" dirty="0"/>
          </a:p>
          <a:p>
            <a:endParaRPr lang="es-CO" dirty="0" smtClean="0"/>
          </a:p>
          <a:p>
            <a:pPr marL="0" indent="0" algn="ctr">
              <a:buNone/>
            </a:pPr>
            <a:r>
              <a:rPr lang="es-CO" dirty="0" smtClean="0"/>
              <a:t>RECUERDA: NO </a:t>
            </a:r>
            <a:r>
              <a:rPr lang="es-CO" dirty="0"/>
              <a:t>DESATIENDAS LA IGLESIA LOCAL. </a:t>
            </a:r>
            <a:endParaRPr lang="es-CO" dirty="0" smtClean="0"/>
          </a:p>
          <a:p>
            <a:pPr marL="0" indent="0" algn="ctr">
              <a:buNone/>
            </a:pPr>
            <a:r>
              <a:rPr lang="es-CO" dirty="0" smtClean="0"/>
              <a:t>La </a:t>
            </a:r>
            <a:r>
              <a:rPr lang="es-CO" dirty="0"/>
              <a:t>Biblia </a:t>
            </a:r>
            <a:r>
              <a:rPr lang="es-CO" dirty="0" smtClean="0"/>
              <a:t>dice</a:t>
            </a:r>
            <a:r>
              <a:rPr lang="es-CO" dirty="0"/>
              <a:t>: «</a:t>
            </a:r>
            <a:r>
              <a:rPr lang="es-CO" b="1" dirty="0">
                <a:latin typeface="Agency FB" pitchFamily="34" charset="0"/>
              </a:rPr>
              <a:t>no dejando nuestra congregación, como algunos tienen por costumbre, sino </a:t>
            </a:r>
            <a:r>
              <a:rPr lang="es-CO" b="1" dirty="0" smtClean="0">
                <a:latin typeface="Agency FB" pitchFamily="34" charset="0"/>
              </a:rPr>
              <a:t>animándonos </a:t>
            </a:r>
            <a:r>
              <a:rPr lang="es-CO" b="1" dirty="0">
                <a:latin typeface="Agency FB" pitchFamily="34" charset="0"/>
              </a:rPr>
              <a:t>[unos a otros]; y tanto más, cuanto veis que aquel día se </a:t>
            </a:r>
            <a:r>
              <a:rPr lang="es-CO" b="1" dirty="0" smtClean="0">
                <a:latin typeface="Agency FB" pitchFamily="34" charset="0"/>
              </a:rPr>
              <a:t>acerca</a:t>
            </a:r>
            <a:r>
              <a:rPr lang="es-CO" dirty="0" smtClean="0"/>
              <a:t>». </a:t>
            </a:r>
            <a:r>
              <a:rPr lang="es-CO" dirty="0" smtClean="0">
                <a:solidFill>
                  <a:srgbClr val="FF0000"/>
                </a:solidFill>
              </a:rPr>
              <a:t>(</a:t>
            </a:r>
            <a:r>
              <a:rPr lang="es-CO" dirty="0">
                <a:solidFill>
                  <a:srgbClr val="FF0000"/>
                </a:solidFill>
              </a:rPr>
              <a:t>Hebreos 10:25).</a:t>
            </a:r>
          </a:p>
          <a:p>
            <a:endParaRPr lang="es-CO" dirty="0"/>
          </a:p>
        </p:txBody>
      </p:sp>
    </p:spTree>
    <p:extLst>
      <p:ext uri="{BB962C8B-B14F-4D97-AF65-F5344CB8AC3E}">
        <p14:creationId xmlns:p14="http://schemas.microsoft.com/office/powerpoint/2010/main" val="226865530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985</TotalTime>
  <Words>3230</Words>
  <Application>Microsoft Office PowerPoint</Application>
  <PresentationFormat>Presentación en pantalla (4:3)</PresentationFormat>
  <Paragraphs>151</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LA IGLESIA LOCAL</vt:lpstr>
      <vt:lpstr>TEXTO 1.COR.12.27.</vt:lpstr>
      <vt:lpstr>Presentación de PowerPoint</vt:lpstr>
      <vt:lpstr>Presentación de PowerPoint</vt:lpstr>
      <vt:lpstr>Ciertos hombres como sus guías espirituales. Estos hombres se llamaban ancianos y tenían el cuidado espiritual del pueblo del Señor. Por consiguiente las iglesias se fortalecían y aumentaban en número.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Tres ritos establecidos por Cristo para su iglesia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IGLESIA LOCAL</dc:title>
  <dc:creator>FAMILIA FIERRO CH</dc:creator>
  <cp:lastModifiedBy>FAMILIA</cp:lastModifiedBy>
  <cp:revision>115</cp:revision>
  <dcterms:created xsi:type="dcterms:W3CDTF">2013-12-11T14:15:43Z</dcterms:created>
  <dcterms:modified xsi:type="dcterms:W3CDTF">2016-09-23T21:38:08Z</dcterms:modified>
</cp:coreProperties>
</file>